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2"/>
  </p:sldMasterIdLst>
  <p:notesMasterIdLst>
    <p:notesMasterId r:id="rId34"/>
  </p:notesMasterIdLst>
  <p:sldIdLst>
    <p:sldId id="256" r:id="rId3"/>
    <p:sldId id="352" r:id="rId4"/>
    <p:sldId id="353" r:id="rId5"/>
    <p:sldId id="344" r:id="rId6"/>
    <p:sldId id="356" r:id="rId7"/>
    <p:sldId id="361" r:id="rId8"/>
    <p:sldId id="357" r:id="rId9"/>
    <p:sldId id="341" r:id="rId10"/>
    <p:sldId id="337" r:id="rId11"/>
    <p:sldId id="330" r:id="rId12"/>
    <p:sldId id="362" r:id="rId13"/>
    <p:sldId id="345" r:id="rId14"/>
    <p:sldId id="358" r:id="rId15"/>
    <p:sldId id="359" r:id="rId16"/>
    <p:sldId id="331" r:id="rId17"/>
    <p:sldId id="342" r:id="rId18"/>
    <p:sldId id="332" r:id="rId19"/>
    <p:sldId id="333" r:id="rId20"/>
    <p:sldId id="355" r:id="rId21"/>
    <p:sldId id="334" r:id="rId22"/>
    <p:sldId id="335" r:id="rId23"/>
    <p:sldId id="338" r:id="rId24"/>
    <p:sldId id="343" r:id="rId25"/>
    <p:sldId id="349" r:id="rId26"/>
    <p:sldId id="363" r:id="rId27"/>
    <p:sldId id="364" r:id="rId28"/>
    <p:sldId id="366" r:id="rId29"/>
    <p:sldId id="347" r:id="rId30"/>
    <p:sldId id="367" r:id="rId31"/>
    <p:sldId id="336" r:id="rId32"/>
    <p:sldId id="329" r:id="rId33"/>
  </p:sldIdLst>
  <p:sldSz cx="9144000" cy="6858000" type="screen4x3"/>
  <p:notesSz cx="6797675" cy="9928225"/>
  <p:custDataLst>
    <p:custData r:id="rId1"/>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B3"/>
    <a:srgbClr val="006AA9"/>
    <a:srgbClr val="5FA8E2"/>
    <a:srgbClr val="8AB2DB"/>
    <a:srgbClr val="6BC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66" autoAdjust="0"/>
    <p:restoredTop sz="76138" autoAdjust="0"/>
  </p:normalViewPr>
  <p:slideViewPr>
    <p:cSldViewPr>
      <p:cViewPr varScale="1">
        <p:scale>
          <a:sx n="89" d="100"/>
          <a:sy n="89" d="100"/>
        </p:scale>
        <p:origin x="2508"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1914" y="-78"/>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Tabelle1!$C$1</c:f>
              <c:strCache>
                <c:ptCount val="1"/>
                <c:pt idx="0">
                  <c:v>Healthcare-Associated Infections in 10 monitored patient rooms</c:v>
                </c:pt>
              </c:strCache>
            </c:strRef>
          </c:tx>
          <c:spPr>
            <a:solidFill>
              <a:srgbClr val="006AA9"/>
            </a:solidFill>
            <a:ln>
              <a:noFill/>
            </a:ln>
            <a:effectLst/>
          </c:spPr>
          <c:invertIfNegative val="0"/>
          <c:cat>
            <c:strRef>
              <c:f>Tabelle1!$A$2:$A$12</c:f>
              <c:strCache>
                <c:ptCount val="11"/>
                <c:pt idx="0">
                  <c:v>Feb</c:v>
                </c:pt>
                <c:pt idx="1">
                  <c:v>Mar</c:v>
                </c:pt>
                <c:pt idx="2">
                  <c:v>Apr</c:v>
                </c:pt>
                <c:pt idx="3">
                  <c:v>May</c:v>
                </c:pt>
                <c:pt idx="4">
                  <c:v>Jun</c:v>
                </c:pt>
                <c:pt idx="5">
                  <c:v>Jul</c:v>
                </c:pt>
                <c:pt idx="6">
                  <c:v>Aug</c:v>
                </c:pt>
                <c:pt idx="7">
                  <c:v>Sep</c:v>
                </c:pt>
                <c:pt idx="8">
                  <c:v>Oct</c:v>
                </c:pt>
                <c:pt idx="9">
                  <c:v>Nov</c:v>
                </c:pt>
                <c:pt idx="10">
                  <c:v>Dec</c:v>
                </c:pt>
              </c:strCache>
            </c:strRef>
          </c:cat>
          <c:val>
            <c:numRef>
              <c:f>Tabelle1!$C$2:$C$12</c:f>
              <c:numCache>
                <c:formatCode>General</c:formatCode>
                <c:ptCount val="11"/>
                <c:pt idx="0">
                  <c:v>9</c:v>
                </c:pt>
                <c:pt idx="1">
                  <c:v>7</c:v>
                </c:pt>
                <c:pt idx="2">
                  <c:v>6</c:v>
                </c:pt>
                <c:pt idx="3">
                  <c:v>5</c:v>
                </c:pt>
                <c:pt idx="4">
                  <c:v>1</c:v>
                </c:pt>
                <c:pt idx="5">
                  <c:v>1</c:v>
                </c:pt>
                <c:pt idx="6">
                  <c:v>0</c:v>
                </c:pt>
                <c:pt idx="7">
                  <c:v>2</c:v>
                </c:pt>
                <c:pt idx="8">
                  <c:v>4</c:v>
                </c:pt>
                <c:pt idx="9">
                  <c:v>3</c:v>
                </c:pt>
                <c:pt idx="10">
                  <c:v>7</c:v>
                </c:pt>
              </c:numCache>
            </c:numRef>
          </c:val>
        </c:ser>
        <c:dLbls>
          <c:showLegendKey val="0"/>
          <c:showVal val="0"/>
          <c:showCatName val="0"/>
          <c:showSerName val="0"/>
          <c:showPercent val="0"/>
          <c:showBubbleSize val="0"/>
        </c:dLbls>
        <c:gapWidth val="219"/>
        <c:overlap val="-27"/>
        <c:axId val="440949216"/>
        <c:axId val="440948824"/>
      </c:barChart>
      <c:lineChart>
        <c:grouping val="standard"/>
        <c:varyColors val="0"/>
        <c:ser>
          <c:idx val="0"/>
          <c:order val="0"/>
          <c:tx>
            <c:strRef>
              <c:f>Tabelle1!$B$1</c:f>
              <c:strCache>
                <c:ptCount val="1"/>
                <c:pt idx="0">
                  <c:v>Avg RH for all patient rooms</c:v>
                </c:pt>
              </c:strCache>
            </c:strRef>
          </c:tx>
          <c:spPr>
            <a:ln w="28575" cap="rnd">
              <a:solidFill>
                <a:srgbClr val="5FA8E2"/>
              </a:solidFill>
              <a:round/>
            </a:ln>
            <a:effectLst/>
          </c:spPr>
          <c:marker>
            <c:symbol val="none"/>
          </c:marker>
          <c:cat>
            <c:strRef>
              <c:f>Tabelle1!$A$2:$A$12</c:f>
              <c:strCache>
                <c:ptCount val="11"/>
                <c:pt idx="0">
                  <c:v>Feb</c:v>
                </c:pt>
                <c:pt idx="1">
                  <c:v>Mar</c:v>
                </c:pt>
                <c:pt idx="2">
                  <c:v>Apr</c:v>
                </c:pt>
                <c:pt idx="3">
                  <c:v>May</c:v>
                </c:pt>
                <c:pt idx="4">
                  <c:v>Jun</c:v>
                </c:pt>
                <c:pt idx="5">
                  <c:v>Jul</c:v>
                </c:pt>
                <c:pt idx="6">
                  <c:v>Aug</c:v>
                </c:pt>
                <c:pt idx="7">
                  <c:v>Sep</c:v>
                </c:pt>
                <c:pt idx="8">
                  <c:v>Oct</c:v>
                </c:pt>
                <c:pt idx="9">
                  <c:v>Nov</c:v>
                </c:pt>
                <c:pt idx="10">
                  <c:v>Dec</c:v>
                </c:pt>
              </c:strCache>
            </c:strRef>
          </c:cat>
          <c:val>
            <c:numRef>
              <c:f>Tabelle1!$B$2:$B$12</c:f>
              <c:numCache>
                <c:formatCode>General</c:formatCode>
                <c:ptCount val="11"/>
                <c:pt idx="0">
                  <c:v>31.8</c:v>
                </c:pt>
                <c:pt idx="1">
                  <c:v>31.6</c:v>
                </c:pt>
                <c:pt idx="2">
                  <c:v>33.5</c:v>
                </c:pt>
                <c:pt idx="3">
                  <c:v>39</c:v>
                </c:pt>
                <c:pt idx="4">
                  <c:v>41.5</c:v>
                </c:pt>
                <c:pt idx="5">
                  <c:v>41.3</c:v>
                </c:pt>
                <c:pt idx="6">
                  <c:v>41.6</c:v>
                </c:pt>
                <c:pt idx="7">
                  <c:v>37.5</c:v>
                </c:pt>
                <c:pt idx="8">
                  <c:v>31.6</c:v>
                </c:pt>
                <c:pt idx="9">
                  <c:v>32.5</c:v>
                </c:pt>
                <c:pt idx="10">
                  <c:v>32.200000000000003</c:v>
                </c:pt>
              </c:numCache>
            </c:numRef>
          </c:val>
          <c:smooth val="0"/>
        </c:ser>
        <c:dLbls>
          <c:showLegendKey val="0"/>
          <c:showVal val="0"/>
          <c:showCatName val="0"/>
          <c:showSerName val="0"/>
          <c:showPercent val="0"/>
          <c:showBubbleSize val="0"/>
        </c:dLbls>
        <c:marker val="1"/>
        <c:smooth val="0"/>
        <c:axId val="440948040"/>
        <c:axId val="440948432"/>
        <c:extLst>
          <c:ext xmlns:c15="http://schemas.microsoft.com/office/drawing/2012/chart" uri="{02D57815-91ED-43cb-92C2-25804820EDAC}">
            <c15:filteredLineSeries>
              <c15:ser>
                <c:idx val="2"/>
                <c:order val="2"/>
                <c:tx>
                  <c:strRef>
                    <c:extLst>
                      <c:ext uri="{02D57815-91ED-43cb-92C2-25804820EDAC}">
                        <c15:formulaRef>
                          <c15:sqref>Tabelle1!$D$1</c15:sqref>
                        </c15:formulaRef>
                      </c:ext>
                    </c:extLst>
                    <c:strCache>
                      <c:ptCount val="1"/>
                      <c:pt idx="0">
                        <c:v>Datenreihe 3</c:v>
                      </c:pt>
                    </c:strCache>
                  </c:strRef>
                </c:tx>
                <c:spPr>
                  <a:ln w="28575" cap="rnd">
                    <a:solidFill>
                      <a:schemeClr val="accent3"/>
                    </a:solidFill>
                    <a:round/>
                  </a:ln>
                  <a:effectLst/>
                </c:spPr>
                <c:marker>
                  <c:symbol val="none"/>
                </c:marker>
                <c:cat>
                  <c:strRef>
                    <c:extLst>
                      <c:ext uri="{02D57815-91ED-43cb-92C2-25804820EDAC}">
                        <c15:formulaRef>
                          <c15:sqref>Tabelle1!$A$2:$A$12</c15:sqref>
                        </c15:formulaRef>
                      </c:ext>
                    </c:extLst>
                    <c:strCache>
                      <c:ptCount val="11"/>
                      <c:pt idx="0">
                        <c:v>Feb</c:v>
                      </c:pt>
                      <c:pt idx="1">
                        <c:v>Mar</c:v>
                      </c:pt>
                      <c:pt idx="2">
                        <c:v>Apr</c:v>
                      </c:pt>
                      <c:pt idx="3">
                        <c:v>May</c:v>
                      </c:pt>
                      <c:pt idx="4">
                        <c:v>Jun</c:v>
                      </c:pt>
                      <c:pt idx="5">
                        <c:v>Jul</c:v>
                      </c:pt>
                      <c:pt idx="6">
                        <c:v>Aug</c:v>
                      </c:pt>
                      <c:pt idx="7">
                        <c:v>Sep</c:v>
                      </c:pt>
                      <c:pt idx="8">
                        <c:v>Oct</c:v>
                      </c:pt>
                      <c:pt idx="9">
                        <c:v>Nov</c:v>
                      </c:pt>
                      <c:pt idx="10">
                        <c:v>Dec</c:v>
                      </c:pt>
                    </c:strCache>
                  </c:strRef>
                </c:cat>
                <c:val>
                  <c:numRef>
                    <c:extLst>
                      <c:ext uri="{02D57815-91ED-43cb-92C2-25804820EDAC}">
                        <c15:formulaRef>
                          <c15:sqref>Tabelle1!$D$2:$D$12</c15:sqref>
                        </c15:formulaRef>
                      </c:ext>
                    </c:extLst>
                    <c:numCache>
                      <c:formatCode>General</c:formatCode>
                      <c:ptCount val="11"/>
                    </c:numCache>
                  </c:numRef>
                </c:val>
                <c:smooth val="0"/>
              </c15:ser>
            </c15:filteredLineSeries>
          </c:ext>
        </c:extLst>
      </c:lineChart>
      <c:catAx>
        <c:axId val="440948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0948432"/>
        <c:crosses val="autoZero"/>
        <c:auto val="1"/>
        <c:lblAlgn val="ctr"/>
        <c:lblOffset val="100"/>
        <c:noMultiLvlLbl val="0"/>
      </c:catAx>
      <c:valAx>
        <c:axId val="440948432"/>
        <c:scaling>
          <c:orientation val="minMax"/>
          <c:max val="42"/>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0948040"/>
        <c:crosses val="autoZero"/>
        <c:crossBetween val="between"/>
      </c:valAx>
      <c:valAx>
        <c:axId val="44094882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0949216"/>
        <c:crosses val="max"/>
        <c:crossBetween val="between"/>
        <c:majorUnit val="1"/>
      </c:valAx>
      <c:catAx>
        <c:axId val="440949216"/>
        <c:scaling>
          <c:orientation val="minMax"/>
        </c:scaling>
        <c:delete val="1"/>
        <c:axPos val="b"/>
        <c:numFmt formatCode="General" sourceLinked="1"/>
        <c:majorTickMark val="out"/>
        <c:minorTickMark val="none"/>
        <c:tickLblPos val="nextTo"/>
        <c:crossAx val="44094882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247F3922-127A-435A-B860-B8587FA56A37}" type="datetimeFigureOut">
              <a:rPr lang="de-DE" smtClean="0"/>
              <a:t>21.08.2017</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vl1pPr>
          </a:lstStyle>
          <a:p>
            <a:fld id="{49DEDAF7-783E-4363-90FF-9A2384352435}" type="slidenum">
              <a:rPr lang="de-DE" smtClean="0"/>
              <a:t>‹#›</a:t>
            </a:fld>
            <a:endParaRPr lang="de-DE"/>
          </a:p>
        </p:txBody>
      </p:sp>
    </p:spTree>
    <p:extLst>
      <p:ext uri="{BB962C8B-B14F-4D97-AF65-F5344CB8AC3E}">
        <p14:creationId xmlns:p14="http://schemas.microsoft.com/office/powerpoint/2010/main" val="3087268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DEDAF7-783E-4363-90FF-9A2384352435}" type="slidenum">
              <a:rPr lang="de-DE" smtClean="0"/>
              <a:t>8</a:t>
            </a:fld>
            <a:endParaRPr lang="de-DE"/>
          </a:p>
        </p:txBody>
      </p:sp>
    </p:spTree>
    <p:extLst>
      <p:ext uri="{BB962C8B-B14F-4D97-AF65-F5344CB8AC3E}">
        <p14:creationId xmlns:p14="http://schemas.microsoft.com/office/powerpoint/2010/main" val="3135477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With a surface of about 2m², the skin is our largest organ. It protects us from cold, heat and radiation, offers resistance to pressure and impact, with its slightly acidic pH value of 5.7 keeps germs and microorganisms at bay, and is our primary item of clothing for heat insulation. Its structure can be seen under the microscope. There are three layers: The epidermis with a corneal layer, the dermis and the subcutaneous layer. The skin is also our largest sensory organ, supports breathing and is cooling when we perspire. All in all, the skin is multi-functional, combines water and fat tissues, provides an external barrier. If the ambient conditions are right, it remains elastic as it does so. </a:t>
            </a:r>
            <a:endParaRPr lang="de-DE" dirty="0"/>
          </a:p>
        </p:txBody>
      </p:sp>
      <p:sp>
        <p:nvSpPr>
          <p:cNvPr id="4" name="Foliennummernplatzhalter 3"/>
          <p:cNvSpPr>
            <a:spLocks noGrp="1"/>
          </p:cNvSpPr>
          <p:nvPr>
            <p:ph type="sldNum" sz="quarter" idx="10"/>
          </p:nvPr>
        </p:nvSpPr>
        <p:spPr/>
        <p:txBody>
          <a:bodyPr/>
          <a:lstStyle/>
          <a:p>
            <a:fld id="{49DEDAF7-783E-4363-90FF-9A2384352435}" type="slidenum">
              <a:rPr lang="de-DE" smtClean="0"/>
              <a:t>13</a:t>
            </a:fld>
            <a:endParaRPr lang="de-DE"/>
          </a:p>
        </p:txBody>
      </p:sp>
    </p:spTree>
    <p:extLst>
      <p:ext uri="{BB962C8B-B14F-4D97-AF65-F5344CB8AC3E}">
        <p14:creationId xmlns:p14="http://schemas.microsoft.com/office/powerpoint/2010/main" val="4065378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However, if the skin loses moisture and fats, this barrier crumbles. Dry ambient air may favor this process, if the body itself can no longer obtain enough from inside to compensate. This can be the case in sick or older people especially. The same goes for infants whose skin is not yet fully formed. In these cases, the corneal layer becomes increasingly porous and loses its protective function more and more. At the same time, dangerous substances can penetrate more easily which leads to skin irritations and inflammations. </a:t>
            </a:r>
          </a:p>
          <a:p>
            <a:endParaRPr lang="de-DE" dirty="0"/>
          </a:p>
        </p:txBody>
      </p:sp>
      <p:sp>
        <p:nvSpPr>
          <p:cNvPr id="4" name="Foliennummernplatzhalter 3"/>
          <p:cNvSpPr>
            <a:spLocks noGrp="1"/>
          </p:cNvSpPr>
          <p:nvPr>
            <p:ph type="sldNum" sz="quarter" idx="10"/>
          </p:nvPr>
        </p:nvSpPr>
        <p:spPr/>
        <p:txBody>
          <a:bodyPr/>
          <a:lstStyle/>
          <a:p>
            <a:fld id="{49DEDAF7-783E-4363-90FF-9A2384352435}" type="slidenum">
              <a:rPr lang="de-DE" smtClean="0"/>
              <a:t>14</a:t>
            </a:fld>
            <a:endParaRPr lang="de-DE"/>
          </a:p>
        </p:txBody>
      </p:sp>
    </p:spTree>
    <p:extLst>
      <p:ext uri="{BB962C8B-B14F-4D97-AF65-F5344CB8AC3E}">
        <p14:creationId xmlns:p14="http://schemas.microsoft.com/office/powerpoint/2010/main" val="177725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Background</a:t>
            </a:r>
          </a:p>
          <a:p>
            <a:r>
              <a:rPr lang="en-US" sz="1200" b="0" i="0" kern="1200" dirty="0" smtClean="0">
                <a:solidFill>
                  <a:schemeClr val="tx1"/>
                </a:solidFill>
                <a:effectLst/>
                <a:latin typeface="+mn-lt"/>
                <a:ea typeface="+mn-ea"/>
                <a:cs typeface="+mn-cs"/>
              </a:rPr>
              <a:t>The role of relative humidity in the aerosol transmission of influenza was examined in a simulated examination room containing coughing and breathing manikins.</a:t>
            </a:r>
          </a:p>
          <a:p>
            <a:r>
              <a:rPr lang="en-US" sz="1200" b="1" i="0" kern="1200" dirty="0" smtClean="0">
                <a:solidFill>
                  <a:schemeClr val="tx1"/>
                </a:solidFill>
                <a:effectLst/>
                <a:latin typeface="+mn-lt"/>
                <a:ea typeface="+mn-ea"/>
                <a:cs typeface="+mn-cs"/>
              </a:rPr>
              <a:t>Methods</a:t>
            </a:r>
          </a:p>
          <a:p>
            <a:r>
              <a:rPr lang="en-US" sz="1200" b="0" i="0" kern="1200" dirty="0" smtClean="0">
                <a:solidFill>
                  <a:schemeClr val="tx1"/>
                </a:solidFill>
                <a:effectLst/>
                <a:latin typeface="+mn-lt"/>
                <a:ea typeface="+mn-ea"/>
                <a:cs typeface="+mn-cs"/>
              </a:rPr>
              <a:t>Nebulized influenza was coughed into the examination room and </a:t>
            </a:r>
            <a:r>
              <a:rPr lang="en-US" sz="1200" b="0" i="0" kern="1200" dirty="0" err="1" smtClean="0">
                <a:solidFill>
                  <a:schemeClr val="tx1"/>
                </a:solidFill>
                <a:effectLst/>
                <a:latin typeface="+mn-lt"/>
                <a:ea typeface="+mn-ea"/>
                <a:cs typeface="+mn-cs"/>
              </a:rPr>
              <a:t>Bioaerosol</a:t>
            </a:r>
            <a:r>
              <a:rPr lang="en-US" sz="1200" b="0" i="0" kern="1200" dirty="0" smtClean="0">
                <a:solidFill>
                  <a:schemeClr val="tx1"/>
                </a:solidFill>
                <a:effectLst/>
                <a:latin typeface="+mn-lt"/>
                <a:ea typeface="+mn-ea"/>
                <a:cs typeface="+mn-cs"/>
              </a:rPr>
              <a:t> samplers collected size-fractionated aerosols (&lt;1 µM, 1–4 µM, and &gt;4 µM aerodynamic diameters) adjacent to the breathing manikin’s mouth and also at other locations within the room. At constant temperature, the RH was varied from 7–73% and infectivity was assessed by the viral plaque assay.</a:t>
            </a:r>
          </a:p>
          <a:p>
            <a:endParaRPr lang="de-DE" dirty="0"/>
          </a:p>
        </p:txBody>
      </p:sp>
      <p:sp>
        <p:nvSpPr>
          <p:cNvPr id="4" name="Foliennummernplatzhalter 3"/>
          <p:cNvSpPr>
            <a:spLocks noGrp="1"/>
          </p:cNvSpPr>
          <p:nvPr>
            <p:ph type="sldNum" sz="quarter" idx="10"/>
          </p:nvPr>
        </p:nvSpPr>
        <p:spPr/>
        <p:txBody>
          <a:bodyPr/>
          <a:lstStyle/>
          <a:p>
            <a:fld id="{49DEDAF7-783E-4363-90FF-9A2384352435}" type="slidenum">
              <a:rPr lang="de-DE" smtClean="0"/>
              <a:t>24</a:t>
            </a:fld>
            <a:endParaRPr lang="de-DE"/>
          </a:p>
        </p:txBody>
      </p:sp>
    </p:spTree>
    <p:extLst>
      <p:ext uri="{BB962C8B-B14F-4D97-AF65-F5344CB8AC3E}">
        <p14:creationId xmlns:p14="http://schemas.microsoft.com/office/powerpoint/2010/main" val="258615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Results</a:t>
            </a:r>
          </a:p>
          <a:p>
            <a:r>
              <a:rPr lang="en-US" sz="1200" b="0" i="0" kern="1200" dirty="0" smtClean="0">
                <a:solidFill>
                  <a:schemeClr val="tx1"/>
                </a:solidFill>
                <a:effectLst/>
                <a:latin typeface="+mn-lt"/>
                <a:ea typeface="+mn-ea"/>
                <a:cs typeface="+mn-cs"/>
              </a:rPr>
              <a:t>Total virus collected for 60 minutes retained 70.6–77.3% infectivity at relative humidity ≤23% but only 14.6–22.2% at relative humidity ≥43%. Analysis of the individual aerosol fractions showed a similar loss in infectivity among the fractions. Time interval analysis showed that most of the loss in infectivity within each aerosol fraction occurred 0–15 minutes after coughing. Thereafter, losses in infectivity continued up to 5 hours after coughing, however, the rate of decline at 45% relative humidity was not statistically different than that at 20% regardless of the aerosol fraction analyzed.</a:t>
            </a:r>
          </a:p>
          <a:p>
            <a:endParaRPr lang="de-DE" dirty="0"/>
          </a:p>
        </p:txBody>
      </p:sp>
      <p:sp>
        <p:nvSpPr>
          <p:cNvPr id="4" name="Foliennummernplatzhalter 3"/>
          <p:cNvSpPr>
            <a:spLocks noGrp="1"/>
          </p:cNvSpPr>
          <p:nvPr>
            <p:ph type="sldNum" sz="quarter" idx="10"/>
          </p:nvPr>
        </p:nvSpPr>
        <p:spPr/>
        <p:txBody>
          <a:bodyPr/>
          <a:lstStyle/>
          <a:p>
            <a:fld id="{49DEDAF7-783E-4363-90FF-9A2384352435}" type="slidenum">
              <a:rPr lang="de-DE" smtClean="0"/>
              <a:t>25</a:t>
            </a:fld>
            <a:endParaRPr lang="de-DE"/>
          </a:p>
        </p:txBody>
      </p:sp>
    </p:spTree>
    <p:extLst>
      <p:ext uri="{BB962C8B-B14F-4D97-AF65-F5344CB8AC3E}">
        <p14:creationId xmlns:p14="http://schemas.microsoft.com/office/powerpoint/2010/main" val="1291702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Conclusion</a:t>
            </a:r>
          </a:p>
          <a:p>
            <a:r>
              <a:rPr lang="en-US" sz="1200" b="0" i="0" kern="1200" dirty="0" smtClean="0">
                <a:solidFill>
                  <a:schemeClr val="tx1"/>
                </a:solidFill>
                <a:effectLst/>
                <a:latin typeface="+mn-lt"/>
                <a:ea typeface="+mn-ea"/>
                <a:cs typeface="+mn-cs"/>
              </a:rPr>
              <a:t>At low relative humidity, influenza retains maximal infectivity and inactivation of the virus at higher relative humidity occurs rapidly after coughing. Although virus carried on aerosol particles &lt;4 µM have the potential for remaining suspended in air currents longer and traveling further distances than those on larger particles, their rapid inactivation at high humidity tempers this concern. Maintaining indoor relative humidity &gt;40% will significantly reduce the infectivity of aerosolized virus.</a:t>
            </a:r>
          </a:p>
          <a:p>
            <a:endParaRPr lang="de-DE" dirty="0"/>
          </a:p>
        </p:txBody>
      </p:sp>
      <p:sp>
        <p:nvSpPr>
          <p:cNvPr id="4" name="Foliennummernplatzhalter 3"/>
          <p:cNvSpPr>
            <a:spLocks noGrp="1"/>
          </p:cNvSpPr>
          <p:nvPr>
            <p:ph type="sldNum" sz="quarter" idx="10"/>
          </p:nvPr>
        </p:nvSpPr>
        <p:spPr/>
        <p:txBody>
          <a:bodyPr/>
          <a:lstStyle/>
          <a:p>
            <a:fld id="{49DEDAF7-783E-4363-90FF-9A2384352435}" type="slidenum">
              <a:rPr lang="de-DE" smtClean="0"/>
              <a:t>26</a:t>
            </a:fld>
            <a:endParaRPr lang="de-DE"/>
          </a:p>
        </p:txBody>
      </p:sp>
    </p:spTree>
    <p:extLst>
      <p:ext uri="{BB962C8B-B14F-4D97-AF65-F5344CB8AC3E}">
        <p14:creationId xmlns:p14="http://schemas.microsoft.com/office/powerpoint/2010/main" val="375928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DEDAF7-783E-4363-90FF-9A2384352435}" type="slidenum">
              <a:rPr lang="de-DE" smtClean="0"/>
              <a:t>27</a:t>
            </a:fld>
            <a:endParaRPr lang="de-DE"/>
          </a:p>
        </p:txBody>
      </p:sp>
    </p:spTree>
    <p:extLst>
      <p:ext uri="{BB962C8B-B14F-4D97-AF65-F5344CB8AC3E}">
        <p14:creationId xmlns:p14="http://schemas.microsoft.com/office/powerpoint/2010/main" val="2976847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DEDAF7-783E-4363-90FF-9A2384352435}" type="slidenum">
              <a:rPr lang="de-DE" smtClean="0"/>
              <a:t>30</a:t>
            </a:fld>
            <a:endParaRPr lang="de-DE"/>
          </a:p>
        </p:txBody>
      </p:sp>
    </p:spTree>
    <p:extLst>
      <p:ext uri="{BB962C8B-B14F-4D97-AF65-F5344CB8AC3E}">
        <p14:creationId xmlns:p14="http://schemas.microsoft.com/office/powerpoint/2010/main" val="4207483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intergrund leer">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839298005"/>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3" name="Rechteck 2"/>
          <p:cNvSpPr/>
          <p:nvPr userDrawn="1"/>
        </p:nvSpPr>
        <p:spPr bwMode="auto">
          <a:xfrm>
            <a:off x="0" y="0"/>
            <a:ext cx="9144000" cy="11247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sp>
        <p:nvSpPr>
          <p:cNvPr id="4" name="Rechteck 3"/>
          <p:cNvSpPr/>
          <p:nvPr userDrawn="1"/>
        </p:nvSpPr>
        <p:spPr bwMode="auto">
          <a:xfrm>
            <a:off x="0" y="5733256"/>
            <a:ext cx="9144000" cy="11247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pic>
        <p:nvPicPr>
          <p:cNvPr id="7" name="Picture 2"/>
          <p:cNvPicPr>
            <a:picLocks noChangeAspect="1" noChangeArrowheads="1"/>
          </p:cNvPicPr>
          <p:nvPr userDrawn="1"/>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871" t="31291" b="1"/>
          <a:stretch/>
        </p:blipFill>
        <p:spPr bwMode="auto">
          <a:xfrm>
            <a:off x="0" y="658125"/>
            <a:ext cx="9153869" cy="1690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38788" y="260648"/>
            <a:ext cx="1481684"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4903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3" name="Rechteck 2"/>
          <p:cNvSpPr/>
          <p:nvPr userDrawn="1"/>
        </p:nvSpPr>
        <p:spPr bwMode="auto">
          <a:xfrm>
            <a:off x="0" y="0"/>
            <a:ext cx="9144000" cy="11247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sp>
        <p:nvSpPr>
          <p:cNvPr id="4" name="Rechteck 3"/>
          <p:cNvSpPr/>
          <p:nvPr userDrawn="1"/>
        </p:nvSpPr>
        <p:spPr bwMode="auto">
          <a:xfrm>
            <a:off x="0" y="5733256"/>
            <a:ext cx="9144000" cy="11247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38788" y="260648"/>
            <a:ext cx="1481684"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24752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sp>
        <p:nvSpPr>
          <p:cNvPr id="3" name="Rechteck 2"/>
          <p:cNvSpPr/>
          <p:nvPr userDrawn="1"/>
        </p:nvSpPr>
        <p:spPr bwMode="auto">
          <a:xfrm>
            <a:off x="0" y="0"/>
            <a:ext cx="9144000" cy="11247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sp>
        <p:nvSpPr>
          <p:cNvPr id="4" name="Rechteck 3"/>
          <p:cNvSpPr/>
          <p:nvPr userDrawn="1"/>
        </p:nvSpPr>
        <p:spPr bwMode="auto">
          <a:xfrm>
            <a:off x="0" y="5733256"/>
            <a:ext cx="9144000" cy="11247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338788" y="260648"/>
            <a:ext cx="1481684"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Grafik 5"/>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334" t="27735" r="3538" b="22195"/>
          <a:stretch/>
        </p:blipFill>
        <p:spPr>
          <a:xfrm>
            <a:off x="0" y="908720"/>
            <a:ext cx="9142372" cy="3475621"/>
          </a:xfrm>
          <a:prstGeom prst="rect">
            <a:avLst/>
          </a:prstGeom>
        </p:spPr>
      </p:pic>
    </p:spTree>
    <p:extLst>
      <p:ext uri="{BB962C8B-B14F-4D97-AF65-F5344CB8AC3E}">
        <p14:creationId xmlns:p14="http://schemas.microsoft.com/office/powerpoint/2010/main" val="37688887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hteck 2"/>
          <p:cNvSpPr/>
          <p:nvPr userDrawn="1"/>
        </p:nvSpPr>
        <p:spPr bwMode="auto">
          <a:xfrm>
            <a:off x="0" y="0"/>
            <a:ext cx="9144000" cy="11247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sp>
        <p:nvSpPr>
          <p:cNvPr id="4" name="Rechteck 3"/>
          <p:cNvSpPr/>
          <p:nvPr userDrawn="1"/>
        </p:nvSpPr>
        <p:spPr bwMode="auto">
          <a:xfrm>
            <a:off x="0" y="5733256"/>
            <a:ext cx="9144000" cy="11247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27275778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53" name="Rectangle 29"/>
          <p:cNvSpPr>
            <a:spLocks noChangeArrowheads="1"/>
          </p:cNvSpPr>
          <p:nvPr/>
        </p:nvSpPr>
        <p:spPr bwMode="auto">
          <a:xfrm>
            <a:off x="0" y="0"/>
            <a:ext cx="9144000" cy="836712"/>
          </a:xfrm>
          <a:prstGeom prst="rect">
            <a:avLst/>
          </a:prstGeom>
          <a:solidFill>
            <a:srgbClr val="006AB3"/>
          </a:solidFill>
          <a:ln w="9525">
            <a:noFill/>
            <a:miter lim="800000"/>
            <a:headEnd/>
            <a:tailEnd/>
          </a:ln>
          <a:effectLst/>
        </p:spPr>
        <p:txBody>
          <a:bodyPr wrap="none"/>
          <a:lstStyle/>
          <a:p>
            <a:pPr algn="ctr">
              <a:defRPr/>
            </a:pPr>
            <a:endParaRPr lang="en-GB" sz="2400" b="1">
              <a:latin typeface="Georgia" pitchFamily="18" charset="0"/>
            </a:endParaRPr>
          </a:p>
        </p:txBody>
      </p:sp>
      <p:sp>
        <p:nvSpPr>
          <p:cNvPr id="7" name="Text Box 1028"/>
          <p:cNvSpPr txBox="1">
            <a:spLocks noChangeArrowheads="1"/>
          </p:cNvSpPr>
          <p:nvPr userDrawn="1"/>
        </p:nvSpPr>
        <p:spPr bwMode="auto">
          <a:xfrm>
            <a:off x="35496" y="6595423"/>
            <a:ext cx="56321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fld id="{2487ABFA-655B-43E6-B5C2-5488FEC25DDA}" type="datetime1">
              <a:rPr lang="de-DE" sz="600" smtClean="0">
                <a:solidFill>
                  <a:schemeClr val="tx1"/>
                </a:solidFill>
                <a:latin typeface="Arial" pitchFamily="34" charset="0"/>
                <a:cs typeface="Arial" pitchFamily="34" charset="0"/>
              </a:rPr>
              <a:t>21.08.2017</a:t>
            </a:fld>
            <a:endParaRPr lang="de-DE" sz="600" dirty="0">
              <a:solidFill>
                <a:schemeClr val="tx1"/>
              </a:solidFill>
              <a:latin typeface="Arial" pitchFamily="34" charset="0"/>
              <a:cs typeface="Arial" pitchFamily="34" charset="0"/>
            </a:endParaRPr>
          </a:p>
        </p:txBody>
      </p:sp>
      <p:sp>
        <p:nvSpPr>
          <p:cNvPr id="8" name="Line 1029"/>
          <p:cNvSpPr>
            <a:spLocks noChangeShapeType="1"/>
          </p:cNvSpPr>
          <p:nvPr userDrawn="1"/>
        </p:nvSpPr>
        <p:spPr bwMode="auto">
          <a:xfrm>
            <a:off x="944887" y="6553200"/>
            <a:ext cx="0" cy="304800"/>
          </a:xfrm>
          <a:prstGeom prst="line">
            <a:avLst/>
          </a:prstGeom>
          <a:noFill/>
          <a:ln w="6350">
            <a:solidFill>
              <a:srgbClr val="3B464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 name="Text Box 1030"/>
          <p:cNvSpPr txBox="1">
            <a:spLocks noChangeArrowheads="1"/>
          </p:cNvSpPr>
          <p:nvPr userDrawn="1"/>
        </p:nvSpPr>
        <p:spPr bwMode="auto">
          <a:xfrm>
            <a:off x="8316416" y="6595423"/>
            <a:ext cx="60682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50000"/>
              </a:spcBef>
            </a:pPr>
            <a:r>
              <a:rPr lang="de-DE" sz="600" dirty="0">
                <a:solidFill>
                  <a:schemeClr val="tx1"/>
                </a:solidFill>
                <a:latin typeface="Arial" pitchFamily="34" charset="0"/>
                <a:cs typeface="Arial" pitchFamily="34" charset="0"/>
              </a:rPr>
              <a:t>©</a:t>
            </a:r>
            <a:r>
              <a:rPr lang="de-DE" sz="600" dirty="0" smtClean="0">
                <a:solidFill>
                  <a:schemeClr val="tx1"/>
                </a:solidFill>
                <a:latin typeface="Arial" pitchFamily="34" charset="0"/>
                <a:cs typeface="Arial" pitchFamily="34" charset="0"/>
              </a:rPr>
              <a:t> Condair</a:t>
            </a:r>
            <a:endParaRPr lang="de-DE" sz="600" dirty="0">
              <a:solidFill>
                <a:schemeClr val="tx1"/>
              </a:solidFill>
              <a:latin typeface="Arial" pitchFamily="34" charset="0"/>
              <a:cs typeface="Arial" pitchFamily="34" charset="0"/>
            </a:endParaRPr>
          </a:p>
        </p:txBody>
      </p:sp>
      <p:sp>
        <p:nvSpPr>
          <p:cNvPr id="10" name="Line 1031"/>
          <p:cNvSpPr>
            <a:spLocks noChangeShapeType="1"/>
          </p:cNvSpPr>
          <p:nvPr userDrawn="1"/>
        </p:nvSpPr>
        <p:spPr bwMode="auto">
          <a:xfrm>
            <a:off x="4" y="6551613"/>
            <a:ext cx="915386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Line 1032"/>
          <p:cNvSpPr>
            <a:spLocks noChangeShapeType="1"/>
          </p:cNvSpPr>
          <p:nvPr userDrawn="1"/>
        </p:nvSpPr>
        <p:spPr bwMode="auto">
          <a:xfrm>
            <a:off x="8111219" y="6553200"/>
            <a:ext cx="0" cy="304800"/>
          </a:xfrm>
          <a:prstGeom prst="line">
            <a:avLst/>
          </a:prstGeom>
          <a:noFill/>
          <a:ln w="6350">
            <a:solidFill>
              <a:srgbClr val="3B464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 name="Line 1033"/>
          <p:cNvSpPr>
            <a:spLocks noChangeShapeType="1"/>
          </p:cNvSpPr>
          <p:nvPr userDrawn="1"/>
        </p:nvSpPr>
        <p:spPr bwMode="auto">
          <a:xfrm>
            <a:off x="7681793" y="6553200"/>
            <a:ext cx="0" cy="304800"/>
          </a:xfrm>
          <a:prstGeom prst="line">
            <a:avLst/>
          </a:prstGeom>
          <a:noFill/>
          <a:ln w="6350">
            <a:solidFill>
              <a:srgbClr val="3B464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3" name="Text Box 1034"/>
          <p:cNvSpPr txBox="1">
            <a:spLocks noChangeArrowheads="1"/>
          </p:cNvSpPr>
          <p:nvPr userDrawn="1"/>
        </p:nvSpPr>
        <p:spPr bwMode="auto">
          <a:xfrm>
            <a:off x="7687027" y="6608127"/>
            <a:ext cx="42104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fld id="{623472CA-F642-44DC-BC07-325F4C924F8D}" type="slidenum">
              <a:rPr lang="de-DE" sz="600" smtClean="0">
                <a:solidFill>
                  <a:schemeClr val="tx1"/>
                </a:solidFill>
                <a:latin typeface="Arial" pitchFamily="34" charset="0"/>
                <a:cs typeface="Arial" pitchFamily="34" charset="0"/>
              </a:rPr>
              <a:pPr algn="ctr"/>
              <a:t>‹#›</a:t>
            </a:fld>
            <a:endParaRPr lang="de-DE" sz="600" dirty="0">
              <a:solidFill>
                <a:schemeClr val="tx1"/>
              </a:solidFill>
              <a:latin typeface="Arial" pitchFamily="34" charset="0"/>
              <a:cs typeface="Arial" pitchFamily="34" charset="0"/>
            </a:endParaRPr>
          </a:p>
        </p:txBody>
      </p:sp>
      <p:sp>
        <p:nvSpPr>
          <p:cNvPr id="14" name="Text Box 1027"/>
          <p:cNvSpPr txBox="1">
            <a:spLocks noChangeArrowheads="1"/>
          </p:cNvSpPr>
          <p:nvPr userDrawn="1"/>
        </p:nvSpPr>
        <p:spPr bwMode="auto">
          <a:xfrm>
            <a:off x="1077442" y="6595423"/>
            <a:ext cx="6518894"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indent="0" algn="l" defTabSz="914400" rtl="0" eaLnBrk="0" fontAlgn="base" latinLnBrk="0" hangingPunct="0">
              <a:lnSpc>
                <a:spcPct val="100000"/>
              </a:lnSpc>
              <a:spcBef>
                <a:spcPct val="50000"/>
              </a:spcBef>
              <a:spcAft>
                <a:spcPct val="0"/>
              </a:spcAft>
              <a:buClrTx/>
              <a:buSzTx/>
              <a:buFontTx/>
              <a:buNone/>
              <a:tabLst/>
              <a:defRPr/>
            </a:pPr>
            <a:r>
              <a:rPr lang="de-CH" sz="600" dirty="0" err="1" smtClean="0">
                <a:solidFill>
                  <a:schemeClr val="tx1"/>
                </a:solidFill>
                <a:latin typeface="Arial" pitchFamily="34" charset="0"/>
                <a:cs typeface="Arial" pitchFamily="34" charset="0"/>
              </a:rPr>
              <a:t>Health</a:t>
            </a:r>
            <a:r>
              <a:rPr lang="de-CH" sz="600" dirty="0" smtClean="0">
                <a:solidFill>
                  <a:schemeClr val="tx1"/>
                </a:solidFill>
                <a:latin typeface="Arial" pitchFamily="34" charset="0"/>
                <a:cs typeface="Arial" pitchFamily="34" charset="0"/>
              </a:rPr>
              <a:t> </a:t>
            </a:r>
            <a:r>
              <a:rPr lang="de-CH" sz="600" dirty="0" err="1" smtClean="0">
                <a:solidFill>
                  <a:schemeClr val="tx1"/>
                </a:solidFill>
                <a:latin typeface="Arial" pitchFamily="34" charset="0"/>
                <a:cs typeface="Arial" pitchFamily="34" charset="0"/>
              </a:rPr>
              <a:t>Benefits</a:t>
            </a:r>
            <a:r>
              <a:rPr lang="de-CH" sz="600" dirty="0" smtClean="0">
                <a:solidFill>
                  <a:schemeClr val="tx1"/>
                </a:solidFill>
                <a:latin typeface="Arial" pitchFamily="34" charset="0"/>
                <a:cs typeface="Arial" pitchFamily="34" charset="0"/>
              </a:rPr>
              <a:t> - </a:t>
            </a:r>
            <a:r>
              <a:rPr lang="en-US" sz="600" dirty="0" smtClean="0">
                <a:solidFill>
                  <a:schemeClr val="tx1"/>
                </a:solidFill>
                <a:latin typeface="Arial" pitchFamily="34" charset="0"/>
                <a:cs typeface="Arial" pitchFamily="34" charset="0"/>
              </a:rPr>
              <a:t>Medical Aspects of Air Humidity</a:t>
            </a:r>
          </a:p>
        </p:txBody>
      </p:sp>
      <p:pic>
        <p:nvPicPr>
          <p:cNvPr id="15" name="Grafik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45481" y="260648"/>
            <a:ext cx="1474991" cy="288000"/>
          </a:xfrm>
          <a:prstGeom prst="rect">
            <a:avLst/>
          </a:prstGeom>
        </p:spPr>
      </p:pic>
      <p:sp>
        <p:nvSpPr>
          <p:cNvPr id="3" name="Textfeld 2"/>
          <p:cNvSpPr txBox="1"/>
          <p:nvPr userDrawn="1"/>
        </p:nvSpPr>
        <p:spPr>
          <a:xfrm>
            <a:off x="512839" y="6617390"/>
            <a:ext cx="43204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ctr">
              <a:spcBef>
                <a:spcPct val="50000"/>
              </a:spcBef>
              <a:defRPr sz="600">
                <a:latin typeface="Arial" pitchFamily="34" charset="0"/>
                <a:cs typeface="Arial" pitchFamily="34" charset="0"/>
              </a:defRPr>
            </a:lvl1pPr>
          </a:lstStyle>
          <a:p>
            <a:pPr lvl="0"/>
            <a:fld id="{1F09BDE8-70A6-43ED-870E-42133B482511}" type="datetime10">
              <a:rPr lang="de-DE" smtClean="0"/>
              <a:pPr lvl="0"/>
              <a:t>08:19</a:t>
            </a:fld>
            <a:endParaRPr lang="de-DE" dirty="0"/>
          </a:p>
        </p:txBody>
      </p:sp>
    </p:spTree>
    <p:extLst>
      <p:ext uri="{BB962C8B-B14F-4D97-AF65-F5344CB8AC3E}">
        <p14:creationId xmlns:p14="http://schemas.microsoft.com/office/powerpoint/2010/main" val="329412242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6" r:id="rId5"/>
  </p:sldLayoutIdLst>
  <p:transition spd="slow">
    <p:fade/>
  </p:transition>
  <p:timing>
    <p:tnLst>
      <p:par>
        <p:cTn id="1" dur="indefinite" restart="never" nodeType="tmRoot"/>
      </p:par>
    </p:tnLst>
  </p:timing>
  <p:hf hdr="0"/>
  <p:txStyles>
    <p:title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p:titleStyle>
    <p:bodyStyle>
      <a:lvl1pPr marL="153988" indent="-153988" algn="l" rtl="0" eaLnBrk="0" fontAlgn="base" hangingPunct="0">
        <a:spcBef>
          <a:spcPct val="30000"/>
        </a:spcBef>
        <a:spcAft>
          <a:spcPct val="30000"/>
        </a:spcAft>
        <a:buSzPct val="95000"/>
        <a:buFont typeface="Wingdings" pitchFamily="2" charset="2"/>
        <a:defRPr>
          <a:solidFill>
            <a:schemeClr val="tx1"/>
          </a:solidFill>
          <a:latin typeface="+mn-lt"/>
          <a:ea typeface="+mn-ea"/>
          <a:cs typeface="+mn-cs"/>
        </a:defRPr>
      </a:lvl1pPr>
      <a:lvl2pPr marL="623888" indent="-147638" algn="l" rtl="0" eaLnBrk="0" fontAlgn="base" hangingPunct="0">
        <a:spcBef>
          <a:spcPct val="20000"/>
        </a:spcBef>
        <a:spcAft>
          <a:spcPct val="0"/>
        </a:spcAft>
        <a:buSzPct val="95000"/>
        <a:buFont typeface="Wingdings" pitchFamily="2" charset="2"/>
        <a:buChar char="§"/>
        <a:defRPr>
          <a:solidFill>
            <a:schemeClr val="tx1"/>
          </a:solidFill>
          <a:latin typeface="+mn-lt"/>
        </a:defRPr>
      </a:lvl2pPr>
      <a:lvl3pPr marL="11811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defRPr>
          <a:solidFill>
            <a:schemeClr val="tx1"/>
          </a:solidFill>
          <a:latin typeface="+mn-lt"/>
        </a:defRPr>
      </a:lvl6pPr>
      <a:lvl7pPr marL="2971800" indent="-228600" algn="l" rtl="0" fontAlgn="base">
        <a:spcBef>
          <a:spcPct val="20000"/>
        </a:spcBef>
        <a:spcAft>
          <a:spcPct val="0"/>
        </a:spcAft>
        <a:defRPr>
          <a:solidFill>
            <a:schemeClr val="tx1"/>
          </a:solidFill>
          <a:latin typeface="+mn-lt"/>
        </a:defRPr>
      </a:lvl7pPr>
      <a:lvl8pPr marL="3429000" indent="-228600" algn="l" rtl="0" fontAlgn="base">
        <a:spcBef>
          <a:spcPct val="20000"/>
        </a:spcBef>
        <a:spcAft>
          <a:spcPct val="0"/>
        </a:spcAft>
        <a:defRPr>
          <a:solidFill>
            <a:schemeClr val="tx1"/>
          </a:solidFill>
          <a:latin typeface="+mn-lt"/>
        </a:defRPr>
      </a:lvl8pPr>
      <a:lvl9pPr marL="3886200" indent="-228600" algn="l" rtl="0" fontAlgn="base">
        <a:spcBef>
          <a:spcPct val="20000"/>
        </a:spcBef>
        <a:spcAft>
          <a:spcPct val="0"/>
        </a:spcAft>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print">
            <a:extLst>
              <a:ext uri="{28A0092B-C50C-407E-A947-70E740481C1C}">
                <a14:useLocalDpi xmlns:a14="http://schemas.microsoft.com/office/drawing/2010/main" val="0"/>
              </a:ext>
            </a:extLst>
          </a:blip>
          <a:srcRect t="4725" b="12588"/>
          <a:stretch/>
        </p:blipFill>
        <p:spPr>
          <a:xfrm>
            <a:off x="0" y="1844824"/>
            <a:ext cx="9144000" cy="5040560"/>
          </a:xfrm>
          <a:prstGeom prst="rect">
            <a:avLst/>
          </a:prstGeom>
        </p:spPr>
      </p:pic>
      <p:sp>
        <p:nvSpPr>
          <p:cNvPr id="4" name="Rechteck 3"/>
          <p:cNvSpPr/>
          <p:nvPr/>
        </p:nvSpPr>
        <p:spPr bwMode="auto">
          <a:xfrm>
            <a:off x="-108520" y="1844824"/>
            <a:ext cx="9361040" cy="5112568"/>
          </a:xfrm>
          <a:prstGeom prst="rect">
            <a:avLst/>
          </a:prstGeom>
          <a:solidFill>
            <a:schemeClr val="bg1">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664"/>
            <a:ext cx="9144000" cy="3575304"/>
          </a:xfrm>
          <a:prstGeom prst="rect">
            <a:avLst/>
          </a:prstGeom>
        </p:spPr>
      </p:pic>
      <p:sp>
        <p:nvSpPr>
          <p:cNvPr id="5" name="Rectangle 15"/>
          <p:cNvSpPr>
            <a:spLocks noChangeArrowheads="1"/>
          </p:cNvSpPr>
          <p:nvPr/>
        </p:nvSpPr>
        <p:spPr bwMode="auto">
          <a:xfrm>
            <a:off x="0" y="2100659"/>
            <a:ext cx="7956376" cy="679201"/>
          </a:xfrm>
          <a:prstGeom prst="rect">
            <a:avLst/>
          </a:prstGeom>
          <a:noFill/>
          <a:ln w="9525">
            <a:noFill/>
            <a:miter lim="800000"/>
            <a:headEnd/>
            <a:tailEnd/>
          </a:ln>
        </p:spPr>
        <p:txBody>
          <a:bodyPr/>
          <a:lstStyle/>
          <a:p>
            <a:pPr lvl="1">
              <a:spcBef>
                <a:spcPct val="20000"/>
              </a:spcBef>
            </a:pPr>
            <a:r>
              <a:rPr lang="de-DE" sz="3000" dirty="0" err="1">
                <a:solidFill>
                  <a:srgbClr val="8AB2DB"/>
                </a:solidFill>
                <a:latin typeface="Arial" panose="020B0604020202020204" pitchFamily="34" charset="0"/>
                <a:cs typeface="Arial" panose="020B0604020202020204" pitchFamily="34" charset="0"/>
              </a:rPr>
              <a:t>Health</a:t>
            </a:r>
            <a:r>
              <a:rPr lang="de-DE" sz="3000" dirty="0">
                <a:solidFill>
                  <a:srgbClr val="8AB2DB"/>
                </a:solidFill>
                <a:latin typeface="Arial" panose="020B0604020202020204" pitchFamily="34" charset="0"/>
                <a:cs typeface="Arial" panose="020B0604020202020204" pitchFamily="34" charset="0"/>
              </a:rPr>
              <a:t> </a:t>
            </a:r>
            <a:r>
              <a:rPr lang="de-DE" sz="3000" dirty="0" err="1" smtClean="0">
                <a:solidFill>
                  <a:srgbClr val="8AB2DB"/>
                </a:solidFill>
                <a:latin typeface="Arial" panose="020B0604020202020204" pitchFamily="34" charset="0"/>
                <a:cs typeface="Arial" panose="020B0604020202020204" pitchFamily="34" charset="0"/>
              </a:rPr>
              <a:t>Benefits</a:t>
            </a:r>
            <a:endParaRPr lang="de-CH" sz="3000" dirty="0">
              <a:solidFill>
                <a:srgbClr val="8AB2DB"/>
              </a:solidFill>
              <a:latin typeface="Arial" pitchFamily="34" charset="0"/>
              <a:cs typeface="Arial" pitchFamily="34" charset="0"/>
            </a:endParaRPr>
          </a:p>
        </p:txBody>
      </p:sp>
      <p:sp>
        <p:nvSpPr>
          <p:cNvPr id="6" name="Rectangle 15"/>
          <p:cNvSpPr>
            <a:spLocks noChangeArrowheads="1"/>
          </p:cNvSpPr>
          <p:nvPr/>
        </p:nvSpPr>
        <p:spPr bwMode="auto">
          <a:xfrm>
            <a:off x="35496" y="2665954"/>
            <a:ext cx="7378684" cy="679201"/>
          </a:xfrm>
          <a:prstGeom prst="rect">
            <a:avLst/>
          </a:prstGeom>
          <a:noFill/>
          <a:ln w="9525">
            <a:noFill/>
            <a:miter lim="800000"/>
            <a:headEnd/>
            <a:tailEnd/>
          </a:ln>
        </p:spPr>
        <p:txBody>
          <a:bodyPr/>
          <a:lstStyle/>
          <a:p>
            <a:pPr lvl="1">
              <a:spcBef>
                <a:spcPct val="20000"/>
              </a:spcBef>
            </a:pPr>
            <a:r>
              <a:rPr lang="de-CH" dirty="0">
                <a:solidFill>
                  <a:schemeClr val="bg1"/>
                </a:solidFill>
                <a:latin typeface="Arial" pitchFamily="34" charset="0"/>
                <a:cs typeface="Arial" pitchFamily="34" charset="0"/>
              </a:rPr>
              <a:t>Medical </a:t>
            </a:r>
            <a:r>
              <a:rPr lang="de-CH" dirty="0" err="1">
                <a:solidFill>
                  <a:schemeClr val="bg1"/>
                </a:solidFill>
                <a:latin typeface="Arial" pitchFamily="34" charset="0"/>
                <a:cs typeface="Arial" pitchFamily="34" charset="0"/>
              </a:rPr>
              <a:t>Aspects</a:t>
            </a:r>
            <a:r>
              <a:rPr lang="de-CH" dirty="0">
                <a:solidFill>
                  <a:schemeClr val="bg1"/>
                </a:solidFill>
                <a:latin typeface="Arial" pitchFamily="34" charset="0"/>
                <a:cs typeface="Arial" pitchFamily="34" charset="0"/>
              </a:rPr>
              <a:t> </a:t>
            </a:r>
            <a:r>
              <a:rPr lang="de-CH" dirty="0" err="1">
                <a:solidFill>
                  <a:schemeClr val="bg1"/>
                </a:solidFill>
                <a:latin typeface="Arial" pitchFamily="34" charset="0"/>
                <a:cs typeface="Arial" pitchFamily="34" charset="0"/>
              </a:rPr>
              <a:t>of</a:t>
            </a:r>
            <a:r>
              <a:rPr lang="de-CH" dirty="0">
                <a:solidFill>
                  <a:schemeClr val="bg1"/>
                </a:solidFill>
                <a:latin typeface="Arial" pitchFamily="34" charset="0"/>
                <a:cs typeface="Arial" pitchFamily="34" charset="0"/>
              </a:rPr>
              <a:t> Air </a:t>
            </a:r>
            <a:r>
              <a:rPr lang="de-CH" dirty="0" err="1" smtClean="0">
                <a:solidFill>
                  <a:schemeClr val="bg1"/>
                </a:solidFill>
                <a:latin typeface="Arial" pitchFamily="34" charset="0"/>
                <a:cs typeface="Arial" pitchFamily="34" charset="0"/>
              </a:rPr>
              <a:t>Humidity</a:t>
            </a:r>
            <a:endParaRPr lang="de-CH"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91565095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r="21336"/>
          <a:stretch/>
        </p:blipFill>
        <p:spPr>
          <a:xfrm>
            <a:off x="2453288" y="844332"/>
            <a:ext cx="6696744" cy="5698800"/>
          </a:xfrm>
          <a:prstGeom prst="rect">
            <a:avLst/>
          </a:prstGeom>
          <a:blipFill>
            <a:blip r:embed="rId3"/>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Skin</a:t>
            </a:r>
            <a:endParaRPr lang="en-US" kern="0" dirty="0">
              <a:latin typeface="Arial" pitchFamily="34" charset="0"/>
              <a:cs typeface="Arial" pitchFamily="34" charset="0"/>
            </a:endParaRPr>
          </a:p>
        </p:txBody>
      </p:sp>
      <p:sp>
        <p:nvSpPr>
          <p:cNvPr id="5" name="Rechteck 4"/>
          <p:cNvSpPr/>
          <p:nvPr/>
        </p:nvSpPr>
        <p:spPr bwMode="auto">
          <a:xfrm>
            <a:off x="2051720" y="842400"/>
            <a:ext cx="7639416" cy="5695200"/>
          </a:xfrm>
          <a:prstGeom prst="rect">
            <a:avLst/>
          </a:prstGeom>
          <a:solidFill>
            <a:schemeClr val="bg1">
              <a:alpha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sp>
        <p:nvSpPr>
          <p:cNvPr id="3" name="Textfeld 2"/>
          <p:cNvSpPr txBox="1"/>
          <p:nvPr/>
        </p:nvSpPr>
        <p:spPr>
          <a:xfrm>
            <a:off x="432000" y="1872000"/>
            <a:ext cx="4212008" cy="3108543"/>
          </a:xfrm>
          <a:prstGeom prst="rect">
            <a:avLst/>
          </a:prstGeom>
          <a:noFill/>
        </p:spPr>
        <p:txBody>
          <a:bodyPr wrap="square" rtlCol="0">
            <a:spAutoFit/>
          </a:bodyPr>
          <a:lstStyle/>
          <a:p>
            <a:r>
              <a:rPr lang="en-US" sz="1400" dirty="0" smtClean="0">
                <a:solidFill>
                  <a:srgbClr val="006AB3"/>
                </a:solidFill>
                <a:latin typeface="Arial" panose="020B0604020202020204" pitchFamily="34" charset="0"/>
                <a:cs typeface="Arial" panose="020B0604020202020204" pitchFamily="34" charset="0"/>
              </a:rPr>
              <a:t>Skin</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Is </a:t>
            </a:r>
            <a:r>
              <a:rPr lang="en-US" sz="1400" dirty="0">
                <a:solidFill>
                  <a:schemeClr val="bg2">
                    <a:lumMod val="75000"/>
                  </a:schemeClr>
                </a:solidFill>
                <a:latin typeface="Arial" panose="020B0604020202020204" pitchFamily="34" charset="0"/>
                <a:cs typeface="Arial" panose="020B0604020202020204" pitchFamily="34" charset="0"/>
              </a:rPr>
              <a:t>our largest </a:t>
            </a:r>
            <a:r>
              <a:rPr lang="en-US" sz="1400" dirty="0" smtClean="0">
                <a:solidFill>
                  <a:schemeClr val="bg2">
                    <a:lumMod val="75000"/>
                  </a:schemeClr>
                </a:solidFill>
                <a:latin typeface="Arial" panose="020B0604020202020204" pitchFamily="34" charset="0"/>
                <a:cs typeface="Arial" panose="020B0604020202020204" pitchFamily="34" charset="0"/>
              </a:rPr>
              <a:t>organ with </a:t>
            </a:r>
            <a:r>
              <a:rPr lang="en-US" sz="1400" dirty="0">
                <a:solidFill>
                  <a:schemeClr val="bg2">
                    <a:lumMod val="75000"/>
                  </a:schemeClr>
                </a:solidFill>
                <a:latin typeface="Arial" panose="020B0604020202020204" pitchFamily="34" charset="0"/>
                <a:cs typeface="Arial" panose="020B0604020202020204" pitchFamily="34" charset="0"/>
              </a:rPr>
              <a:t>a surface </a:t>
            </a:r>
            <a:r>
              <a:rPr lang="en-US" sz="1400" dirty="0" smtClean="0">
                <a:solidFill>
                  <a:schemeClr val="bg2">
                    <a:lumMod val="75000"/>
                  </a:schemeClr>
                </a:solidFill>
                <a:latin typeface="Arial" panose="020B0604020202020204" pitchFamily="34" charset="0"/>
                <a:cs typeface="Arial" panose="020B0604020202020204" pitchFamily="34" charset="0"/>
              </a:rPr>
              <a:t>of about 2m²</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P</a:t>
            </a:r>
            <a:r>
              <a:rPr lang="en-US" sz="1400" dirty="0" smtClean="0">
                <a:solidFill>
                  <a:schemeClr val="bg2">
                    <a:lumMod val="75000"/>
                  </a:schemeClr>
                </a:solidFill>
                <a:latin typeface="Arial" panose="020B0604020202020204" pitchFamily="34" charset="0"/>
                <a:cs typeface="Arial" panose="020B0604020202020204" pitchFamily="34" charset="0"/>
              </a:rPr>
              <a:t>rotects </a:t>
            </a:r>
            <a:r>
              <a:rPr lang="en-US" sz="1400" dirty="0">
                <a:solidFill>
                  <a:schemeClr val="bg2">
                    <a:lumMod val="75000"/>
                  </a:schemeClr>
                </a:solidFill>
                <a:latin typeface="Arial" panose="020B0604020202020204" pitchFamily="34" charset="0"/>
                <a:cs typeface="Arial" panose="020B0604020202020204" pitchFamily="34" charset="0"/>
              </a:rPr>
              <a:t>us from cold, heat and </a:t>
            </a:r>
            <a:r>
              <a:rPr lang="en-US" sz="1400" dirty="0" smtClean="0">
                <a:solidFill>
                  <a:schemeClr val="bg2">
                    <a:lumMod val="75000"/>
                  </a:schemeClr>
                </a:solidFill>
                <a:latin typeface="Arial" panose="020B0604020202020204" pitchFamily="34" charset="0"/>
                <a:cs typeface="Arial" panose="020B0604020202020204" pitchFamily="34" charset="0"/>
              </a:rPr>
              <a:t>radiation</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O</a:t>
            </a:r>
            <a:r>
              <a:rPr lang="en-US" sz="1400" dirty="0" smtClean="0">
                <a:solidFill>
                  <a:schemeClr val="bg2">
                    <a:lumMod val="75000"/>
                  </a:schemeClr>
                </a:solidFill>
                <a:latin typeface="Arial" panose="020B0604020202020204" pitchFamily="34" charset="0"/>
                <a:cs typeface="Arial" panose="020B0604020202020204" pitchFamily="34" charset="0"/>
              </a:rPr>
              <a:t>ffers </a:t>
            </a:r>
            <a:r>
              <a:rPr lang="en-US" sz="1400" dirty="0">
                <a:solidFill>
                  <a:schemeClr val="bg2">
                    <a:lumMod val="75000"/>
                  </a:schemeClr>
                </a:solidFill>
                <a:latin typeface="Arial" panose="020B0604020202020204" pitchFamily="34" charset="0"/>
                <a:cs typeface="Arial" panose="020B0604020202020204" pitchFamily="34" charset="0"/>
              </a:rPr>
              <a:t>resistance to pressure and </a:t>
            </a:r>
            <a:r>
              <a:rPr lang="en-US" sz="1400" dirty="0" smtClean="0">
                <a:solidFill>
                  <a:schemeClr val="bg2">
                    <a:lumMod val="75000"/>
                  </a:schemeClr>
                </a:solidFill>
                <a:latin typeface="Arial" panose="020B0604020202020204" pitchFamily="34" charset="0"/>
                <a:cs typeface="Arial" panose="020B0604020202020204" pitchFamily="34" charset="0"/>
              </a:rPr>
              <a:t>impact</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Keeps germs </a:t>
            </a:r>
            <a:r>
              <a:rPr lang="en-US" sz="1400" dirty="0">
                <a:solidFill>
                  <a:schemeClr val="bg2">
                    <a:lumMod val="75000"/>
                  </a:schemeClr>
                </a:solidFill>
                <a:latin typeface="Arial" panose="020B0604020202020204" pitchFamily="34" charset="0"/>
                <a:cs typeface="Arial" panose="020B0604020202020204" pitchFamily="34" charset="0"/>
              </a:rPr>
              <a:t>and microorganisms at </a:t>
            </a:r>
            <a:r>
              <a:rPr lang="en-US" sz="1400" dirty="0" smtClean="0">
                <a:solidFill>
                  <a:schemeClr val="bg2">
                    <a:lumMod val="75000"/>
                  </a:schemeClr>
                </a:solidFill>
                <a:latin typeface="Arial" panose="020B0604020202020204" pitchFamily="34" charset="0"/>
                <a:cs typeface="Arial" panose="020B0604020202020204" pitchFamily="34" charset="0"/>
              </a:rPr>
              <a:t>bay because of </a:t>
            </a:r>
            <a:r>
              <a:rPr lang="en-US" sz="1400" dirty="0">
                <a:solidFill>
                  <a:schemeClr val="bg2">
                    <a:lumMod val="75000"/>
                  </a:schemeClr>
                </a:solidFill>
                <a:latin typeface="Arial" panose="020B0604020202020204" pitchFamily="34" charset="0"/>
                <a:cs typeface="Arial" panose="020B0604020202020204" pitchFamily="34" charset="0"/>
              </a:rPr>
              <a:t>its slightly acidic pH value of 5.7</a:t>
            </a:r>
            <a:r>
              <a:rPr lang="en-US" sz="1400" dirty="0" smtClean="0">
                <a:solidFill>
                  <a:schemeClr val="bg2">
                    <a:lumMod val="75000"/>
                  </a:schemeClr>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Is </a:t>
            </a:r>
            <a:r>
              <a:rPr lang="en-US" sz="1400" dirty="0">
                <a:solidFill>
                  <a:schemeClr val="bg2">
                    <a:lumMod val="75000"/>
                  </a:schemeClr>
                </a:solidFill>
                <a:latin typeface="Arial" panose="020B0604020202020204" pitchFamily="34" charset="0"/>
                <a:cs typeface="Arial" panose="020B0604020202020204" pitchFamily="34" charset="0"/>
              </a:rPr>
              <a:t>our primary item of clothing for heat </a:t>
            </a:r>
            <a:r>
              <a:rPr lang="en-US" sz="1400" dirty="0" smtClean="0">
                <a:solidFill>
                  <a:schemeClr val="bg2">
                    <a:lumMod val="75000"/>
                  </a:schemeClr>
                </a:solidFill>
                <a:latin typeface="Arial" panose="020B0604020202020204" pitchFamily="34" charset="0"/>
                <a:cs typeface="Arial" panose="020B0604020202020204" pitchFamily="34" charset="0"/>
              </a:rPr>
              <a:t>insulation</a:t>
            </a:r>
            <a:endParaRPr lang="en-US" sz="1400" dirty="0">
              <a:solidFill>
                <a:schemeClr val="bg2">
                  <a:lumMod val="75000"/>
                </a:schemeClr>
              </a:solidFill>
              <a:latin typeface="Arial" panose="020B0604020202020204" pitchFamily="34" charset="0"/>
              <a:cs typeface="Arial" panose="020B0604020202020204" pitchFamily="34" charset="0"/>
            </a:endParaRPr>
          </a:p>
          <a:p>
            <a:endParaRPr lang="de-DE"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2146956"/>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r="21336"/>
          <a:stretch/>
        </p:blipFill>
        <p:spPr>
          <a:xfrm>
            <a:off x="2453288" y="844332"/>
            <a:ext cx="6696744" cy="5698800"/>
          </a:xfrm>
          <a:prstGeom prst="rect">
            <a:avLst/>
          </a:prstGeom>
          <a:blipFill>
            <a:blip r:embed="rId3"/>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Skin</a:t>
            </a:r>
            <a:endParaRPr lang="en-US" kern="0" dirty="0">
              <a:latin typeface="Arial" pitchFamily="34" charset="0"/>
              <a:cs typeface="Arial" pitchFamily="34" charset="0"/>
            </a:endParaRPr>
          </a:p>
        </p:txBody>
      </p:sp>
      <p:sp>
        <p:nvSpPr>
          <p:cNvPr id="5" name="Rechteck 4"/>
          <p:cNvSpPr/>
          <p:nvPr/>
        </p:nvSpPr>
        <p:spPr bwMode="auto">
          <a:xfrm>
            <a:off x="2051720" y="842400"/>
            <a:ext cx="7639416" cy="5695200"/>
          </a:xfrm>
          <a:prstGeom prst="rect">
            <a:avLst/>
          </a:prstGeom>
          <a:solidFill>
            <a:schemeClr val="bg1">
              <a:alpha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sp>
        <p:nvSpPr>
          <p:cNvPr id="3" name="Textfeld 2"/>
          <p:cNvSpPr txBox="1"/>
          <p:nvPr/>
        </p:nvSpPr>
        <p:spPr>
          <a:xfrm>
            <a:off x="432000" y="1872000"/>
            <a:ext cx="3888432" cy="2893100"/>
          </a:xfrm>
          <a:prstGeom prst="rect">
            <a:avLst/>
          </a:prstGeom>
          <a:noFill/>
        </p:spPr>
        <p:txBody>
          <a:bodyPr wrap="square" rtlCol="0">
            <a:spAutoFit/>
          </a:bodyPr>
          <a:lstStyle/>
          <a:p>
            <a:r>
              <a:rPr lang="en-US" sz="1400" dirty="0">
                <a:solidFill>
                  <a:srgbClr val="006AB3"/>
                </a:solidFill>
                <a:latin typeface="Arial" panose="020B0604020202020204" pitchFamily="34" charset="0"/>
                <a:cs typeface="Arial" panose="020B0604020202020204" pitchFamily="34" charset="0"/>
              </a:rPr>
              <a:t>Weakened skin protection</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Protective </a:t>
            </a:r>
            <a:r>
              <a:rPr lang="en-US" sz="1400" dirty="0">
                <a:solidFill>
                  <a:schemeClr val="bg2">
                    <a:lumMod val="75000"/>
                  </a:schemeClr>
                </a:solidFill>
                <a:latin typeface="Arial" panose="020B0604020202020204" pitchFamily="34" charset="0"/>
                <a:cs typeface="Arial" panose="020B0604020202020204" pitchFamily="34" charset="0"/>
              </a:rPr>
              <a:t>function of the </a:t>
            </a:r>
            <a:r>
              <a:rPr lang="en-US" sz="1400" dirty="0" smtClean="0">
                <a:solidFill>
                  <a:schemeClr val="bg2">
                    <a:lumMod val="75000"/>
                  </a:schemeClr>
                </a:solidFill>
                <a:latin typeface="Arial" panose="020B0604020202020204" pitchFamily="34" charset="0"/>
                <a:cs typeface="Arial" panose="020B0604020202020204" pitchFamily="34" charset="0"/>
              </a:rPr>
              <a:t>skin can suffer from </a:t>
            </a:r>
            <a:r>
              <a:rPr lang="en-US" sz="1400" dirty="0">
                <a:solidFill>
                  <a:schemeClr val="bg2">
                    <a:lumMod val="75000"/>
                  </a:schemeClr>
                </a:solidFill>
                <a:latin typeface="Arial" panose="020B0604020202020204" pitchFamily="34" charset="0"/>
                <a:cs typeface="Arial" panose="020B0604020202020204" pitchFamily="34" charset="0"/>
              </a:rPr>
              <a:t>excessively dry air </a:t>
            </a:r>
            <a:r>
              <a:rPr lang="en-US" sz="1400" dirty="0" smtClean="0">
                <a:solidFill>
                  <a:schemeClr val="bg2">
                    <a:lumMod val="75000"/>
                  </a:schemeClr>
                </a:solidFill>
                <a:latin typeface="Arial" panose="020B0604020202020204" pitchFamily="34" charset="0"/>
                <a:cs typeface="Arial" panose="020B0604020202020204" pitchFamily="34" charset="0"/>
              </a:rPr>
              <a:t>in the office</a:t>
            </a:r>
          </a:p>
          <a:p>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Below 20 </a:t>
            </a:r>
            <a:r>
              <a:rPr lang="en-US" sz="1400" dirty="0">
                <a:solidFill>
                  <a:schemeClr val="bg2">
                    <a:lumMod val="75000"/>
                  </a:schemeClr>
                </a:solidFill>
                <a:latin typeface="Arial" panose="020B0604020202020204" pitchFamily="34" charset="0"/>
                <a:cs typeface="Arial" panose="020B0604020202020204" pitchFamily="34" charset="0"/>
              </a:rPr>
              <a:t>%, the skin becomes chapped </a:t>
            </a:r>
            <a:r>
              <a:rPr lang="en-US" sz="1400" dirty="0" smtClean="0">
                <a:solidFill>
                  <a:schemeClr val="bg2">
                    <a:lumMod val="75000"/>
                  </a:schemeClr>
                </a:solidFill>
                <a:latin typeface="Arial" panose="020B0604020202020204" pitchFamily="34" charset="0"/>
                <a:cs typeface="Arial" panose="020B0604020202020204" pitchFamily="34" charset="0"/>
              </a:rPr>
              <a:t>and cracked</a:t>
            </a:r>
          </a:p>
          <a:p>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E</a:t>
            </a:r>
            <a:r>
              <a:rPr lang="en-US" sz="1400" dirty="0" smtClean="0">
                <a:solidFill>
                  <a:schemeClr val="bg2">
                    <a:lumMod val="75000"/>
                  </a:schemeClr>
                </a:solidFill>
                <a:latin typeface="Arial" panose="020B0604020202020204" pitchFamily="34" charset="0"/>
                <a:cs typeface="Arial" panose="020B0604020202020204" pitchFamily="34" charset="0"/>
              </a:rPr>
              <a:t>xhibiting </a:t>
            </a:r>
            <a:r>
              <a:rPr lang="en-US" sz="1400" dirty="0">
                <a:solidFill>
                  <a:schemeClr val="bg2">
                    <a:lumMod val="75000"/>
                  </a:schemeClr>
                </a:solidFill>
                <a:latin typeface="Arial" panose="020B0604020202020204" pitchFamily="34" charset="0"/>
                <a:cs typeface="Arial" panose="020B0604020202020204" pitchFamily="34" charset="0"/>
              </a:rPr>
              <a:t>symptoms </a:t>
            </a:r>
            <a:r>
              <a:rPr lang="en-US" sz="1400" dirty="0" smtClean="0">
                <a:solidFill>
                  <a:schemeClr val="bg2">
                    <a:lumMod val="75000"/>
                  </a:schemeClr>
                </a:solidFill>
                <a:latin typeface="Arial" panose="020B0604020202020204" pitchFamily="34" charset="0"/>
                <a:cs typeface="Arial" panose="020B0604020202020204" pitchFamily="34" charset="0"/>
              </a:rPr>
              <a:t>such as itching</a:t>
            </a:r>
          </a:p>
          <a:p>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Chronic skin conditions </a:t>
            </a:r>
            <a:r>
              <a:rPr lang="en-US" sz="1400" dirty="0" smtClean="0">
                <a:solidFill>
                  <a:schemeClr val="bg2">
                    <a:lumMod val="75000"/>
                  </a:schemeClr>
                </a:solidFill>
                <a:latin typeface="Arial" panose="020B0604020202020204" pitchFamily="34" charset="0"/>
                <a:cs typeface="Arial" panose="020B0604020202020204" pitchFamily="34" charset="0"/>
              </a:rPr>
              <a:t>such as </a:t>
            </a:r>
            <a:r>
              <a:rPr lang="en-US" sz="1400" dirty="0" err="1">
                <a:solidFill>
                  <a:schemeClr val="bg2">
                    <a:lumMod val="75000"/>
                  </a:schemeClr>
                </a:solidFill>
                <a:latin typeface="Arial" panose="020B0604020202020204" pitchFamily="34" charset="0"/>
                <a:cs typeface="Arial" panose="020B0604020202020204" pitchFamily="34" charset="0"/>
              </a:rPr>
              <a:t>neurodermatitis</a:t>
            </a:r>
            <a:r>
              <a:rPr lang="en-US" sz="1400" dirty="0">
                <a:solidFill>
                  <a:schemeClr val="bg2">
                    <a:lumMod val="75000"/>
                  </a:schemeClr>
                </a:solidFill>
                <a:latin typeface="Arial" panose="020B0604020202020204" pitchFamily="34" charset="0"/>
                <a:cs typeface="Arial" panose="020B0604020202020204" pitchFamily="34" charset="0"/>
              </a:rPr>
              <a:t> or psoriasis</a:t>
            </a:r>
          </a:p>
          <a:p>
            <a:endParaRPr lang="de-DE"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892109"/>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r="21336"/>
          <a:stretch/>
        </p:blipFill>
        <p:spPr>
          <a:xfrm>
            <a:off x="2453288" y="844332"/>
            <a:ext cx="6696744" cy="5698800"/>
          </a:xfrm>
          <a:prstGeom prst="rect">
            <a:avLst/>
          </a:prstGeom>
          <a:blipFill>
            <a:blip r:embed="rId3"/>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Skin</a:t>
            </a:r>
            <a:endParaRPr lang="en-US" kern="0" dirty="0">
              <a:latin typeface="Arial" pitchFamily="34" charset="0"/>
              <a:cs typeface="Arial" pitchFamily="34" charset="0"/>
            </a:endParaRPr>
          </a:p>
        </p:txBody>
      </p:sp>
      <p:sp>
        <p:nvSpPr>
          <p:cNvPr id="7" name="Rechteck 6"/>
          <p:cNvSpPr/>
          <p:nvPr/>
        </p:nvSpPr>
        <p:spPr bwMode="auto">
          <a:xfrm>
            <a:off x="2051720" y="842400"/>
            <a:ext cx="7639416" cy="5695200"/>
          </a:xfrm>
          <a:prstGeom prst="rect">
            <a:avLst/>
          </a:prstGeom>
          <a:solidFill>
            <a:schemeClr val="bg1">
              <a:alpha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sp>
        <p:nvSpPr>
          <p:cNvPr id="3" name="Textfeld 2"/>
          <p:cNvSpPr txBox="1"/>
          <p:nvPr/>
        </p:nvSpPr>
        <p:spPr>
          <a:xfrm>
            <a:off x="432000" y="1872000"/>
            <a:ext cx="3888432" cy="3754874"/>
          </a:xfrm>
          <a:prstGeom prst="rect">
            <a:avLst/>
          </a:prstGeom>
          <a:noFill/>
        </p:spPr>
        <p:txBody>
          <a:bodyPr wrap="square" rtlCol="0">
            <a:spAutoFit/>
          </a:bodyPr>
          <a:lstStyle/>
          <a:p>
            <a:r>
              <a:rPr lang="en-US" sz="1400" dirty="0">
                <a:solidFill>
                  <a:srgbClr val="006AB3"/>
                </a:solidFill>
                <a:latin typeface="Arial" panose="020B0604020202020204" pitchFamily="34" charset="0"/>
                <a:cs typeface="Arial" panose="020B0604020202020204" pitchFamily="34" charset="0"/>
              </a:rPr>
              <a:t>Our defense </a:t>
            </a:r>
            <a:r>
              <a:rPr lang="en-US" sz="1400" dirty="0" smtClean="0">
                <a:solidFill>
                  <a:srgbClr val="006AB3"/>
                </a:solidFill>
                <a:latin typeface="Arial" panose="020B0604020202020204" pitchFamily="34" charset="0"/>
                <a:cs typeface="Arial" panose="020B0604020202020204" pitchFamily="34" charset="0"/>
              </a:rPr>
              <a:t>against</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environmental </a:t>
            </a:r>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physical </a:t>
            </a: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chemical </a:t>
            </a: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microbial </a:t>
            </a:r>
            <a:r>
              <a:rPr lang="en-US" sz="1400" dirty="0" smtClean="0">
                <a:solidFill>
                  <a:schemeClr val="bg2">
                    <a:lumMod val="75000"/>
                  </a:schemeClr>
                </a:solidFill>
                <a:latin typeface="Arial" panose="020B0604020202020204" pitchFamily="34" charset="0"/>
                <a:cs typeface="Arial" panose="020B0604020202020204" pitchFamily="34" charset="0"/>
              </a:rPr>
              <a:t>insults</a:t>
            </a:r>
          </a:p>
          <a:p>
            <a:pPr marL="742950" lvl="1" indent="-285750">
              <a:buFont typeface="Wingdings" panose="05000000000000000000" pitchFamily="2" charset="2"/>
              <a:buChar char="§"/>
            </a:pPr>
            <a:endParaRPr lang="en-US" sz="1400" dirty="0">
              <a:solidFill>
                <a:schemeClr val="bg2">
                  <a:lumMod val="75000"/>
                </a:schemeClr>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r>
              <a:rPr lang="en-US" sz="1400" dirty="0">
                <a:solidFill>
                  <a:srgbClr val="006AB3"/>
                </a:solidFill>
                <a:latin typeface="Arial" panose="020B0604020202020204" pitchFamily="34" charset="0"/>
                <a:cs typeface="Arial" panose="020B0604020202020204" pitchFamily="34" charset="0"/>
              </a:rPr>
              <a:t>Essential </a:t>
            </a:r>
            <a:r>
              <a:rPr lang="en-US" sz="1400" dirty="0" smtClean="0">
                <a:solidFill>
                  <a:srgbClr val="006AB3"/>
                </a:solidFill>
                <a:latin typeface="Arial" panose="020B0604020202020204" pitchFamily="34" charset="0"/>
                <a:cs typeface="Arial" panose="020B0604020202020204" pitchFamily="34" charset="0"/>
              </a:rPr>
              <a:t>for</a:t>
            </a:r>
          </a:p>
          <a:p>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wound </a:t>
            </a:r>
            <a:r>
              <a:rPr lang="en-US" sz="1400" dirty="0" smtClean="0">
                <a:solidFill>
                  <a:schemeClr val="bg2">
                    <a:lumMod val="75000"/>
                  </a:schemeClr>
                </a:solidFill>
                <a:latin typeface="Arial" panose="020B0604020202020204" pitchFamily="34" charset="0"/>
                <a:cs typeface="Arial" panose="020B0604020202020204" pitchFamily="34" charset="0"/>
              </a:rPr>
              <a:t>healing</a:t>
            </a:r>
          </a:p>
          <a:p>
            <a:pPr marL="285750" indent="-285750">
              <a:lnSpc>
                <a:spcPct val="150000"/>
              </a:lnSpc>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immune </a:t>
            </a:r>
            <a:r>
              <a:rPr lang="en-US" sz="1400" dirty="0">
                <a:solidFill>
                  <a:schemeClr val="bg2">
                    <a:lumMod val="75000"/>
                  </a:schemeClr>
                </a:solidFill>
                <a:latin typeface="Arial" panose="020B0604020202020204" pitchFamily="34" charset="0"/>
                <a:cs typeface="Arial" panose="020B0604020202020204" pitchFamily="34" charset="0"/>
              </a:rPr>
              <a:t>system development </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endParaRPr lang="de-DE"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251907"/>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r="35605"/>
          <a:stretch/>
        </p:blipFill>
        <p:spPr>
          <a:xfrm>
            <a:off x="2123728" y="847679"/>
            <a:ext cx="7020272" cy="5690656"/>
          </a:xfrm>
          <a:prstGeom prst="rect">
            <a:avLst/>
          </a:prstGeom>
          <a:blipFill>
            <a:blip r:embed="rId4"/>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Skin</a:t>
            </a:r>
            <a:endParaRPr lang="en-US" kern="0" dirty="0">
              <a:latin typeface="Arial" pitchFamily="34" charset="0"/>
              <a:cs typeface="Arial" pitchFamily="34" charset="0"/>
            </a:endParaRPr>
          </a:p>
        </p:txBody>
      </p:sp>
      <p:sp>
        <p:nvSpPr>
          <p:cNvPr id="3" name="Textfeld 2"/>
          <p:cNvSpPr txBox="1"/>
          <p:nvPr/>
        </p:nvSpPr>
        <p:spPr>
          <a:xfrm>
            <a:off x="432000" y="1872000"/>
            <a:ext cx="3888432" cy="2031325"/>
          </a:xfrm>
          <a:prstGeom prst="rect">
            <a:avLst/>
          </a:prstGeom>
          <a:noFill/>
        </p:spPr>
        <p:txBody>
          <a:bodyPr wrap="square" rtlCol="0">
            <a:spAutoFit/>
          </a:bodyPr>
          <a:lstStyle/>
          <a:p>
            <a:r>
              <a:rPr lang="en-US" sz="1400" dirty="0">
                <a:solidFill>
                  <a:srgbClr val="006AB3"/>
                </a:solidFill>
                <a:latin typeface="Arial" panose="020B0604020202020204" pitchFamily="34" charset="0"/>
                <a:cs typeface="Arial" panose="020B0604020202020204" pitchFamily="34" charset="0"/>
              </a:rPr>
              <a:t>S</a:t>
            </a:r>
            <a:r>
              <a:rPr lang="en-US" sz="1400" dirty="0" smtClean="0">
                <a:solidFill>
                  <a:srgbClr val="006AB3"/>
                </a:solidFill>
                <a:latin typeface="Arial" panose="020B0604020202020204" pitchFamily="34" charset="0"/>
                <a:cs typeface="Arial" panose="020B0604020202020204" pitchFamily="34" charset="0"/>
              </a:rPr>
              <a:t>kin </a:t>
            </a:r>
            <a:r>
              <a:rPr lang="en-US" sz="1400" dirty="0">
                <a:solidFill>
                  <a:srgbClr val="006AB3"/>
                </a:solidFill>
                <a:latin typeface="Arial" panose="020B0604020202020204" pitchFamily="34" charset="0"/>
                <a:cs typeface="Arial" panose="020B0604020202020204" pitchFamily="34" charset="0"/>
              </a:rPr>
              <a:t>structure </a:t>
            </a:r>
            <a:r>
              <a:rPr lang="en-US" sz="1400" dirty="0" smtClean="0">
                <a:solidFill>
                  <a:srgbClr val="006AB3"/>
                </a:solidFill>
                <a:latin typeface="Arial" panose="020B0604020202020204" pitchFamily="34" charset="0"/>
                <a:cs typeface="Arial" panose="020B0604020202020204" pitchFamily="34" charset="0"/>
              </a:rPr>
              <a:t>with healthy moisture</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supports </a:t>
            </a:r>
            <a:r>
              <a:rPr lang="en-US" sz="1400" dirty="0" smtClean="0">
                <a:solidFill>
                  <a:schemeClr val="bg2">
                    <a:lumMod val="75000"/>
                  </a:schemeClr>
                </a:solidFill>
                <a:latin typeface="Arial" panose="020B0604020202020204" pitchFamily="34" charset="0"/>
                <a:cs typeface="Arial" panose="020B0604020202020204" pitchFamily="34" charset="0"/>
              </a:rPr>
              <a:t>breathing</a:t>
            </a:r>
          </a:p>
          <a:p>
            <a:pPr marL="285750" indent="-285750">
              <a:lnSpc>
                <a:spcPct val="150000"/>
              </a:lnSpc>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is </a:t>
            </a:r>
            <a:r>
              <a:rPr lang="en-US" sz="1400" dirty="0">
                <a:solidFill>
                  <a:schemeClr val="bg2">
                    <a:lumMod val="75000"/>
                  </a:schemeClr>
                </a:solidFill>
                <a:latin typeface="Arial" panose="020B0604020202020204" pitchFamily="34" charset="0"/>
                <a:cs typeface="Arial" panose="020B0604020202020204" pitchFamily="34" charset="0"/>
              </a:rPr>
              <a:t>cooling when we </a:t>
            </a:r>
            <a:r>
              <a:rPr lang="en-US" sz="1400" dirty="0" smtClean="0">
                <a:solidFill>
                  <a:schemeClr val="bg2">
                    <a:lumMod val="75000"/>
                  </a:schemeClr>
                </a:solidFill>
                <a:latin typeface="Arial" panose="020B0604020202020204" pitchFamily="34" charset="0"/>
                <a:cs typeface="Arial" panose="020B0604020202020204" pitchFamily="34" charset="0"/>
              </a:rPr>
              <a:t>perspire</a:t>
            </a: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provides an external </a:t>
            </a:r>
            <a:r>
              <a:rPr lang="en-US" sz="1400" dirty="0" smtClean="0">
                <a:solidFill>
                  <a:schemeClr val="bg2">
                    <a:lumMod val="75000"/>
                  </a:schemeClr>
                </a:solidFill>
                <a:latin typeface="Arial" panose="020B0604020202020204" pitchFamily="34" charset="0"/>
                <a:cs typeface="Arial" panose="020B0604020202020204" pitchFamily="34" charset="0"/>
              </a:rPr>
              <a:t>barrier</a:t>
            </a: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remains elastic</a:t>
            </a:r>
          </a:p>
          <a:p>
            <a:pPr lvl="1"/>
            <a:endParaRPr lang="en-US" sz="1400" dirty="0" smtClean="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715223"/>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a:extLst>
              <a:ext uri="{28A0092B-C50C-407E-A947-70E740481C1C}">
                <a14:useLocalDpi xmlns:a14="http://schemas.microsoft.com/office/drawing/2010/main" val="0"/>
              </a:ext>
            </a:extLst>
          </a:blip>
          <a:srcRect r="35643"/>
          <a:stretch/>
        </p:blipFill>
        <p:spPr>
          <a:xfrm>
            <a:off x="2123729" y="846223"/>
            <a:ext cx="7020272" cy="5694061"/>
          </a:xfrm>
          <a:prstGeom prst="rect">
            <a:avLst/>
          </a:prstGeom>
          <a:blipFill>
            <a:blip r:embed="rId4"/>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a:latin typeface="Arial" pitchFamily="34" charset="0"/>
                <a:cs typeface="Arial" pitchFamily="34" charset="0"/>
              </a:rPr>
              <a:t>Weakened skin protection</a:t>
            </a:r>
          </a:p>
        </p:txBody>
      </p:sp>
      <p:sp>
        <p:nvSpPr>
          <p:cNvPr id="3" name="Textfeld 2"/>
          <p:cNvSpPr txBox="1"/>
          <p:nvPr/>
        </p:nvSpPr>
        <p:spPr>
          <a:xfrm>
            <a:off x="432000" y="1872000"/>
            <a:ext cx="3923976" cy="2462213"/>
          </a:xfrm>
          <a:prstGeom prst="rect">
            <a:avLst/>
          </a:prstGeom>
          <a:noFill/>
        </p:spPr>
        <p:txBody>
          <a:bodyPr wrap="square" rtlCol="0">
            <a:spAutoFit/>
          </a:bodyPr>
          <a:lstStyle/>
          <a:p>
            <a:r>
              <a:rPr lang="en-US" sz="1400" dirty="0" smtClean="0">
                <a:solidFill>
                  <a:srgbClr val="006AB3"/>
                </a:solidFill>
                <a:latin typeface="Arial" panose="020B0604020202020204" pitchFamily="34" charset="0"/>
                <a:cs typeface="Arial" panose="020B0604020202020204" pitchFamily="34" charset="0"/>
              </a:rPr>
              <a:t>Dry</a:t>
            </a:r>
            <a:r>
              <a:rPr lang="en-US" sz="1400" dirty="0">
                <a:solidFill>
                  <a:srgbClr val="006AB3"/>
                </a:solidFill>
                <a:latin typeface="Arial" panose="020B0604020202020204" pitchFamily="34" charset="0"/>
                <a:cs typeface="Arial" panose="020B0604020202020204" pitchFamily="34" charset="0"/>
              </a:rPr>
              <a:t>, </a:t>
            </a:r>
            <a:r>
              <a:rPr lang="en-US" sz="1400" dirty="0" smtClean="0">
                <a:solidFill>
                  <a:srgbClr val="006AB3"/>
                </a:solidFill>
                <a:latin typeface="Arial" panose="020B0604020202020204" pitchFamily="34" charset="0"/>
                <a:cs typeface="Arial" panose="020B0604020202020204" pitchFamily="34" charset="0"/>
              </a:rPr>
              <a:t>chapped skin structure</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barrier </a:t>
            </a:r>
            <a:r>
              <a:rPr lang="en-US" sz="1400" dirty="0" smtClean="0">
                <a:solidFill>
                  <a:schemeClr val="bg2">
                    <a:lumMod val="75000"/>
                  </a:schemeClr>
                </a:solidFill>
                <a:latin typeface="Arial" panose="020B0604020202020204" pitchFamily="34" charset="0"/>
                <a:cs typeface="Arial" panose="020B0604020202020204" pitchFamily="34" charset="0"/>
              </a:rPr>
              <a:t>crumbles</a:t>
            </a: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corneal layer becomes increasingly </a:t>
            </a:r>
            <a:r>
              <a:rPr lang="en-US" sz="1400" dirty="0" smtClean="0">
                <a:solidFill>
                  <a:schemeClr val="bg2">
                    <a:lumMod val="75000"/>
                  </a:schemeClr>
                </a:solidFill>
                <a:latin typeface="Arial" panose="020B0604020202020204" pitchFamily="34" charset="0"/>
                <a:cs typeface="Arial" panose="020B0604020202020204" pitchFamily="34" charset="0"/>
              </a:rPr>
              <a:t>porous</a:t>
            </a:r>
          </a:p>
          <a:p>
            <a:pPr marL="285750" indent="-285750">
              <a:lnSpc>
                <a:spcPct val="150000"/>
              </a:lnSpc>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loses </a:t>
            </a:r>
            <a:r>
              <a:rPr lang="en-US" sz="1400" dirty="0">
                <a:solidFill>
                  <a:schemeClr val="bg2">
                    <a:lumMod val="75000"/>
                  </a:schemeClr>
                </a:solidFill>
                <a:latin typeface="Arial" panose="020B0604020202020204" pitchFamily="34" charset="0"/>
                <a:cs typeface="Arial" panose="020B0604020202020204" pitchFamily="34" charset="0"/>
              </a:rPr>
              <a:t>its protective function more and </a:t>
            </a:r>
            <a:r>
              <a:rPr lang="en-US" sz="1400" dirty="0" smtClean="0">
                <a:solidFill>
                  <a:schemeClr val="bg2">
                    <a:lumMod val="75000"/>
                  </a:schemeClr>
                </a:solidFill>
                <a:latin typeface="Arial" panose="020B0604020202020204" pitchFamily="34" charset="0"/>
                <a:cs typeface="Arial" panose="020B0604020202020204" pitchFamily="34" charset="0"/>
              </a:rPr>
              <a:t>more</a:t>
            </a: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dangerous substances can penetrate  </a:t>
            </a:r>
            <a:r>
              <a:rPr lang="en-US" sz="1400" dirty="0" smtClean="0">
                <a:solidFill>
                  <a:schemeClr val="bg2">
                    <a:lumMod val="75000"/>
                  </a:schemeClr>
                </a:solidFill>
                <a:latin typeface="Arial" panose="020B0604020202020204" pitchFamily="34" charset="0"/>
                <a:cs typeface="Arial" panose="020B0604020202020204" pitchFamily="34" charset="0"/>
              </a:rPr>
              <a:t> more easily</a:t>
            </a: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skin irritations and </a:t>
            </a:r>
            <a:r>
              <a:rPr lang="en-US" sz="1400" dirty="0" smtClean="0">
                <a:solidFill>
                  <a:schemeClr val="bg2">
                    <a:lumMod val="75000"/>
                  </a:schemeClr>
                </a:solidFill>
                <a:latin typeface="Arial" panose="020B0604020202020204" pitchFamily="34" charset="0"/>
                <a:cs typeface="Arial" panose="020B0604020202020204" pitchFamily="34" charset="0"/>
              </a:rPr>
              <a:t>inflammations</a:t>
            </a:r>
            <a:endParaRPr lang="en-US" sz="14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1772777"/>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r="27171"/>
          <a:stretch/>
        </p:blipFill>
        <p:spPr>
          <a:xfrm>
            <a:off x="2915816" y="846420"/>
            <a:ext cx="6228184" cy="5698800"/>
          </a:xfrm>
          <a:prstGeom prst="rect">
            <a:avLst/>
          </a:prstGeom>
          <a:blipFill>
            <a:blip r:embed="rId3"/>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Neck</a:t>
            </a:r>
            <a:endParaRPr lang="en-US" kern="0" dirty="0">
              <a:latin typeface="Arial" pitchFamily="34" charset="0"/>
              <a:cs typeface="Arial" pitchFamily="34" charset="0"/>
            </a:endParaRPr>
          </a:p>
        </p:txBody>
      </p:sp>
      <p:sp>
        <p:nvSpPr>
          <p:cNvPr id="3" name="Textfeld 2"/>
          <p:cNvSpPr txBox="1"/>
          <p:nvPr/>
        </p:nvSpPr>
        <p:spPr>
          <a:xfrm>
            <a:off x="432000" y="1872000"/>
            <a:ext cx="4176464" cy="2031325"/>
          </a:xfrm>
          <a:prstGeom prst="rect">
            <a:avLst/>
          </a:prstGeom>
          <a:noFill/>
        </p:spPr>
        <p:txBody>
          <a:bodyPr wrap="square" rtlCol="0">
            <a:spAutoFit/>
          </a:bodyPr>
          <a:lstStyle/>
          <a:p>
            <a:r>
              <a:rPr lang="en-US" sz="1400" dirty="0">
                <a:solidFill>
                  <a:srgbClr val="006AB3"/>
                </a:solidFill>
                <a:latin typeface="Arial" panose="020B0604020202020204" pitchFamily="34" charset="0"/>
                <a:cs typeface="Arial" panose="020B0604020202020204" pitchFamily="34" charset="0"/>
              </a:rPr>
              <a:t>Hoarseness and laryngitis</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Problems </a:t>
            </a:r>
            <a:r>
              <a:rPr lang="en-US" sz="1400" dirty="0">
                <a:solidFill>
                  <a:schemeClr val="bg2">
                    <a:lumMod val="75000"/>
                  </a:schemeClr>
                </a:solidFill>
                <a:latin typeface="Arial" panose="020B0604020202020204" pitchFamily="34" charset="0"/>
                <a:cs typeface="Arial" panose="020B0604020202020204" pitchFamily="34" charset="0"/>
              </a:rPr>
              <a:t>with the </a:t>
            </a:r>
            <a:r>
              <a:rPr lang="en-US" sz="1400" dirty="0" smtClean="0">
                <a:solidFill>
                  <a:schemeClr val="bg2">
                    <a:lumMod val="75000"/>
                  </a:schemeClr>
                </a:solidFill>
                <a:latin typeface="Arial" panose="020B0604020202020204" pitchFamily="34" charset="0"/>
                <a:cs typeface="Arial" panose="020B0604020202020204" pitchFamily="34" charset="0"/>
              </a:rPr>
              <a:t>voice</a:t>
            </a:r>
          </a:p>
          <a:p>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Dryness of </a:t>
            </a:r>
            <a:r>
              <a:rPr lang="en-US" sz="1400" dirty="0">
                <a:solidFill>
                  <a:schemeClr val="bg2">
                    <a:lumMod val="75000"/>
                  </a:schemeClr>
                </a:solidFill>
                <a:latin typeface="Arial" panose="020B0604020202020204" pitchFamily="34" charset="0"/>
                <a:cs typeface="Arial" panose="020B0604020202020204" pitchFamily="34" charset="0"/>
              </a:rPr>
              <a:t>the throat and larynx, </a:t>
            </a:r>
            <a:r>
              <a:rPr lang="en-US" sz="1400" dirty="0" smtClean="0">
                <a:solidFill>
                  <a:schemeClr val="bg2">
                    <a:lumMod val="75000"/>
                  </a:schemeClr>
                </a:solidFill>
                <a:latin typeface="Arial" panose="020B0604020202020204" pitchFamily="34" charset="0"/>
                <a:cs typeface="Arial" panose="020B0604020202020204" pitchFamily="34" charset="0"/>
              </a:rPr>
              <a:t>increased clearing </a:t>
            </a:r>
            <a:r>
              <a:rPr lang="en-US" sz="1400" dirty="0">
                <a:solidFill>
                  <a:schemeClr val="bg2">
                    <a:lumMod val="75000"/>
                  </a:schemeClr>
                </a:solidFill>
                <a:latin typeface="Arial" panose="020B0604020202020204" pitchFamily="34" charset="0"/>
                <a:cs typeface="Arial" panose="020B0604020202020204" pitchFamily="34" charset="0"/>
              </a:rPr>
              <a:t>of the throat, and </a:t>
            </a:r>
            <a:r>
              <a:rPr lang="en-US" sz="1400" dirty="0" smtClean="0">
                <a:solidFill>
                  <a:schemeClr val="bg2">
                    <a:lumMod val="75000"/>
                  </a:schemeClr>
                </a:solidFill>
                <a:latin typeface="Arial" panose="020B0604020202020204" pitchFamily="34" charset="0"/>
                <a:cs typeface="Arial" panose="020B0604020202020204" pitchFamily="34" charset="0"/>
              </a:rPr>
              <a:t>hoarseness</a:t>
            </a:r>
          </a:p>
          <a:p>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Coughing, the </a:t>
            </a:r>
            <a:r>
              <a:rPr lang="en-US" sz="1400" dirty="0">
                <a:solidFill>
                  <a:schemeClr val="bg2">
                    <a:lumMod val="75000"/>
                  </a:schemeClr>
                </a:solidFill>
                <a:latin typeface="Arial" panose="020B0604020202020204" pitchFamily="34" charset="0"/>
                <a:cs typeface="Arial" panose="020B0604020202020204" pitchFamily="34" charset="0"/>
              </a:rPr>
              <a:t>need to swallow frequently </a:t>
            </a:r>
            <a:r>
              <a:rPr lang="en-US" sz="1400" dirty="0" smtClean="0">
                <a:solidFill>
                  <a:schemeClr val="bg2">
                    <a:lumMod val="75000"/>
                  </a:schemeClr>
                </a:solidFill>
                <a:latin typeface="Arial" panose="020B0604020202020204" pitchFamily="34" charset="0"/>
                <a:cs typeface="Arial" panose="020B0604020202020204" pitchFamily="34" charset="0"/>
              </a:rPr>
              <a:t>and, in </a:t>
            </a:r>
            <a:r>
              <a:rPr lang="en-US" sz="1400" dirty="0">
                <a:solidFill>
                  <a:schemeClr val="bg2">
                    <a:lumMod val="75000"/>
                  </a:schemeClr>
                </a:solidFill>
                <a:latin typeface="Arial" panose="020B0604020202020204" pitchFamily="34" charset="0"/>
                <a:cs typeface="Arial" panose="020B0604020202020204" pitchFamily="34" charset="0"/>
              </a:rPr>
              <a:t>the worst case, voice loss</a:t>
            </a:r>
            <a:endParaRPr lang="de-DE" sz="1400" dirty="0" smtClean="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5504496"/>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r="19839"/>
          <a:stretch/>
        </p:blipFill>
        <p:spPr>
          <a:xfrm>
            <a:off x="2699792" y="849378"/>
            <a:ext cx="6444208" cy="5693135"/>
          </a:xfrm>
          <a:prstGeom prst="rect">
            <a:avLst/>
          </a:prstGeom>
          <a:blipFill>
            <a:blip r:embed="rId3"/>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Brain</a:t>
            </a:r>
            <a:endParaRPr lang="en-US" kern="0" dirty="0">
              <a:latin typeface="Arial" pitchFamily="34" charset="0"/>
              <a:cs typeface="Arial" pitchFamily="34" charset="0"/>
            </a:endParaRPr>
          </a:p>
        </p:txBody>
      </p:sp>
      <p:sp>
        <p:nvSpPr>
          <p:cNvPr id="5" name="Textfeld 4"/>
          <p:cNvSpPr txBox="1"/>
          <p:nvPr/>
        </p:nvSpPr>
        <p:spPr>
          <a:xfrm>
            <a:off x="432000" y="1872000"/>
            <a:ext cx="3851968" cy="3988271"/>
          </a:xfrm>
          <a:prstGeom prst="rect">
            <a:avLst/>
          </a:prstGeom>
          <a:noFill/>
        </p:spPr>
        <p:txBody>
          <a:bodyPr wrap="square" rtlCol="0">
            <a:spAutoFit/>
          </a:bodyPr>
          <a:lstStyle/>
          <a:p>
            <a:r>
              <a:rPr lang="en-US" sz="1400" dirty="0">
                <a:solidFill>
                  <a:srgbClr val="006AB3"/>
                </a:solidFill>
                <a:latin typeface="Arial" panose="020B0604020202020204" pitchFamily="34" charset="0"/>
                <a:cs typeface="Arial" panose="020B0604020202020204" pitchFamily="34" charset="0"/>
              </a:rPr>
              <a:t>Decreased Brain Function</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err="1" smtClean="0">
                <a:solidFill>
                  <a:schemeClr val="bg2">
                    <a:lumMod val="75000"/>
                  </a:schemeClr>
                </a:solidFill>
                <a:latin typeface="Arial" panose="020B0604020202020204" pitchFamily="34" charset="0"/>
                <a:cs typeface="Arial" panose="020B0604020202020204" pitchFamily="34" charset="0"/>
              </a:rPr>
              <a:t>Braincells</a:t>
            </a:r>
            <a:r>
              <a:rPr lang="en-US" sz="1400" dirty="0" smtClean="0">
                <a:solidFill>
                  <a:schemeClr val="bg2">
                    <a:lumMod val="75000"/>
                  </a:schemeClr>
                </a:solidFill>
                <a:latin typeface="Arial" panose="020B0604020202020204" pitchFamily="34" charset="0"/>
                <a:cs typeface="Arial" panose="020B0604020202020204" pitchFamily="34" charset="0"/>
              </a:rPr>
              <a:t> consist of 85% water</a:t>
            </a:r>
          </a:p>
          <a:p>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We need 20% of our blood for a sufficient oxygen supply</a:t>
            </a:r>
          </a:p>
          <a:p>
            <a:pPr marL="285750" indent="-285750">
              <a:buFont typeface="Wingdings" panose="05000000000000000000" pitchFamily="2" charset="2"/>
              <a:buChar char="§"/>
            </a:pPr>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spcBef>
                <a:spcPts val="500"/>
              </a:spcBef>
              <a:spcAft>
                <a:spcPts val="500"/>
              </a:spcAft>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1% decrease of our body weight from water losses diminishes our:</a:t>
            </a:r>
          </a:p>
          <a:p>
            <a:pPr marL="800100" lvl="2" indent="-342900">
              <a:spcBef>
                <a:spcPct val="20000"/>
              </a:spcBef>
              <a:spcAft>
                <a:spcPts val="500"/>
              </a:spcAft>
              <a:buClr>
                <a:schemeClr val="bg2">
                  <a:lumMod val="75000"/>
                </a:schemeClr>
              </a:buClr>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ability to think</a:t>
            </a:r>
          </a:p>
          <a:p>
            <a:pPr marL="800100" lvl="2" indent="-342900">
              <a:spcBef>
                <a:spcPct val="20000"/>
              </a:spcBef>
              <a:spcAft>
                <a:spcPts val="500"/>
              </a:spcAft>
              <a:buClr>
                <a:schemeClr val="bg2">
                  <a:lumMod val="75000"/>
                </a:schemeClr>
              </a:buClr>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short-term memory </a:t>
            </a:r>
          </a:p>
          <a:p>
            <a:pPr marL="800100" lvl="2" indent="-342900">
              <a:spcBef>
                <a:spcPct val="20000"/>
              </a:spcBef>
              <a:spcAft>
                <a:spcPts val="500"/>
              </a:spcAft>
              <a:buClr>
                <a:schemeClr val="bg2">
                  <a:lumMod val="75000"/>
                </a:schemeClr>
              </a:buClr>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concentration</a:t>
            </a:r>
          </a:p>
          <a:p>
            <a:pPr marL="800100" lvl="2" indent="-342900">
              <a:spcBef>
                <a:spcPct val="20000"/>
              </a:spcBef>
              <a:spcAft>
                <a:spcPts val="500"/>
              </a:spcAft>
              <a:buClr>
                <a:schemeClr val="bg2">
                  <a:lumMod val="75000"/>
                </a:schemeClr>
              </a:buClr>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reaction times  </a:t>
            </a:r>
          </a:p>
          <a:p>
            <a:pPr marL="800100" lvl="2" indent="-342900">
              <a:spcBef>
                <a:spcPct val="20000"/>
              </a:spcBef>
              <a:spcAft>
                <a:spcPts val="500"/>
              </a:spcAft>
              <a:buClr>
                <a:schemeClr val="bg2">
                  <a:lumMod val="75000"/>
                </a:schemeClr>
              </a:buClr>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visual-motor tracking</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1712722"/>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 r="23687"/>
          <a:stretch/>
        </p:blipFill>
        <p:spPr>
          <a:xfrm>
            <a:off x="2626196" y="842820"/>
            <a:ext cx="6516216" cy="5698800"/>
          </a:xfrm>
          <a:prstGeom prst="rect">
            <a:avLst/>
          </a:prstGeom>
          <a:blipFill>
            <a:blip r:embed="rId3"/>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Immune System</a:t>
            </a:r>
            <a:endParaRPr lang="en-US" kern="0" dirty="0">
              <a:latin typeface="Arial" pitchFamily="34" charset="0"/>
              <a:cs typeface="Arial" pitchFamily="34" charset="0"/>
            </a:endParaRPr>
          </a:p>
        </p:txBody>
      </p:sp>
      <p:sp>
        <p:nvSpPr>
          <p:cNvPr id="3" name="Textfeld 2"/>
          <p:cNvSpPr txBox="1"/>
          <p:nvPr/>
        </p:nvSpPr>
        <p:spPr>
          <a:xfrm>
            <a:off x="432000" y="1872000"/>
            <a:ext cx="3635944" cy="2893100"/>
          </a:xfrm>
          <a:prstGeom prst="rect">
            <a:avLst/>
          </a:prstGeom>
          <a:noFill/>
        </p:spPr>
        <p:txBody>
          <a:bodyPr wrap="square" rtlCol="0">
            <a:spAutoFit/>
          </a:bodyPr>
          <a:lstStyle/>
          <a:p>
            <a:r>
              <a:rPr lang="en-US" sz="1400" dirty="0">
                <a:solidFill>
                  <a:srgbClr val="006AB3"/>
                </a:solidFill>
                <a:latin typeface="Arial" panose="020B0604020202020204" pitchFamily="34" charset="0"/>
                <a:cs typeface="Arial" panose="020B0604020202020204" pitchFamily="34" charset="0"/>
              </a:rPr>
              <a:t>Immune defense</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Protects </a:t>
            </a:r>
            <a:r>
              <a:rPr lang="en-US" sz="1400" dirty="0">
                <a:solidFill>
                  <a:schemeClr val="bg2">
                    <a:lumMod val="75000"/>
                  </a:schemeClr>
                </a:solidFill>
                <a:latin typeface="Arial" panose="020B0604020202020204" pitchFamily="34" charset="0"/>
                <a:cs typeface="Arial" panose="020B0604020202020204" pitchFamily="34" charset="0"/>
              </a:rPr>
              <a:t>a healthy body from the infiltration of viruses, bacteria and other undesirable particles or </a:t>
            </a:r>
            <a:r>
              <a:rPr lang="en-US" sz="1400" dirty="0" smtClean="0">
                <a:solidFill>
                  <a:schemeClr val="bg2">
                    <a:lumMod val="75000"/>
                  </a:schemeClr>
                </a:solidFill>
                <a:latin typeface="Arial" panose="020B0604020202020204" pitchFamily="34" charset="0"/>
                <a:cs typeface="Arial" panose="020B0604020202020204" pitchFamily="34" charset="0"/>
              </a:rPr>
              <a:t>germs</a:t>
            </a:r>
          </a:p>
          <a:p>
            <a:pPr marL="285750" indent="-285750">
              <a:buFont typeface="Wingdings" panose="05000000000000000000" pitchFamily="2" charset="2"/>
              <a:buChar char="§"/>
            </a:pPr>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Ambient </a:t>
            </a:r>
            <a:r>
              <a:rPr lang="en-US" sz="1400" dirty="0">
                <a:solidFill>
                  <a:schemeClr val="bg2">
                    <a:lumMod val="75000"/>
                  </a:schemeClr>
                </a:solidFill>
                <a:latin typeface="Arial" panose="020B0604020202020204" pitchFamily="34" charset="0"/>
                <a:cs typeface="Arial" panose="020B0604020202020204" pitchFamily="34" charset="0"/>
              </a:rPr>
              <a:t>air sweeps into the lungs and into </a:t>
            </a:r>
            <a:r>
              <a:rPr lang="en-US" sz="1400" dirty="0" smtClean="0">
                <a:solidFill>
                  <a:schemeClr val="bg2">
                    <a:lumMod val="75000"/>
                  </a:schemeClr>
                </a:solidFill>
                <a:latin typeface="Arial" panose="020B0604020202020204" pitchFamily="34" charset="0"/>
                <a:cs typeface="Arial" panose="020B0604020202020204" pitchFamily="34" charset="0"/>
              </a:rPr>
              <a:t>the alveoli</a:t>
            </a:r>
          </a:p>
          <a:p>
            <a:pPr marL="285750" indent="-285750">
              <a:buFont typeface="Wingdings" panose="05000000000000000000" pitchFamily="2" charset="2"/>
              <a:buChar char="§"/>
            </a:pPr>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The entire way there is coated with mucous membranes, which excrete a fluid on a continuous </a:t>
            </a:r>
            <a:r>
              <a:rPr lang="en-US" sz="1400" dirty="0" smtClean="0">
                <a:solidFill>
                  <a:schemeClr val="bg2">
                    <a:lumMod val="75000"/>
                  </a:schemeClr>
                </a:solidFill>
                <a:latin typeface="Arial" panose="020B0604020202020204" pitchFamily="34" charset="0"/>
                <a:cs typeface="Arial" panose="020B0604020202020204" pitchFamily="34" charset="0"/>
              </a:rPr>
              <a:t>basis</a:t>
            </a:r>
            <a:endParaRPr lang="de-DE" sz="1400" dirty="0" smtClean="0">
              <a:solidFill>
                <a:schemeClr val="bg2">
                  <a:lumMod val="75000"/>
                </a:schemeClr>
              </a:solidFill>
              <a:latin typeface="Arial" panose="020B0604020202020204" pitchFamily="34" charset="0"/>
              <a:cs typeface="Arial" panose="020B0604020202020204" pitchFamily="34" charset="0"/>
            </a:endParaRPr>
          </a:p>
          <a:p>
            <a:endParaRPr lang="de-DE"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727136"/>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Immune System</a:t>
            </a:r>
            <a:endParaRPr lang="en-US" kern="0" dirty="0">
              <a:latin typeface="Arial" pitchFamily="34" charset="0"/>
              <a:cs typeface="Arial" pitchFamily="34" charset="0"/>
            </a:endParaRP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r="29996"/>
          <a:stretch/>
        </p:blipFill>
        <p:spPr>
          <a:xfrm>
            <a:off x="2051720" y="846420"/>
            <a:ext cx="7092280" cy="5698800"/>
          </a:xfrm>
          <a:prstGeom prst="rect">
            <a:avLst/>
          </a:prstGeom>
        </p:spPr>
      </p:pic>
      <p:sp>
        <p:nvSpPr>
          <p:cNvPr id="3" name="Textfeld 2"/>
          <p:cNvSpPr txBox="1"/>
          <p:nvPr/>
        </p:nvSpPr>
        <p:spPr>
          <a:xfrm>
            <a:off x="432000" y="1872000"/>
            <a:ext cx="3923976" cy="2677656"/>
          </a:xfrm>
          <a:prstGeom prst="rect">
            <a:avLst/>
          </a:prstGeom>
          <a:noFill/>
        </p:spPr>
        <p:txBody>
          <a:bodyPr wrap="square" rtlCol="0">
            <a:spAutoFit/>
          </a:bodyPr>
          <a:lstStyle/>
          <a:p>
            <a:r>
              <a:rPr lang="de-DE" sz="1400" dirty="0">
                <a:solidFill>
                  <a:srgbClr val="006AB3"/>
                </a:solidFill>
                <a:latin typeface="Arial" panose="020B0604020202020204" pitchFamily="34" charset="0"/>
                <a:cs typeface="Arial" panose="020B0604020202020204" pitchFamily="34" charset="0"/>
              </a:rPr>
              <a:t>Dry, </a:t>
            </a:r>
            <a:r>
              <a:rPr lang="de-DE" sz="1400" dirty="0" err="1">
                <a:solidFill>
                  <a:srgbClr val="006AB3"/>
                </a:solidFill>
                <a:latin typeface="Arial" panose="020B0604020202020204" pitchFamily="34" charset="0"/>
                <a:cs typeface="Arial" panose="020B0604020202020204" pitchFamily="34" charset="0"/>
              </a:rPr>
              <a:t>immunodeficient</a:t>
            </a:r>
            <a:r>
              <a:rPr lang="de-DE" sz="1400" dirty="0">
                <a:solidFill>
                  <a:srgbClr val="006AB3"/>
                </a:solidFill>
                <a:latin typeface="Arial" panose="020B0604020202020204" pitchFamily="34" charset="0"/>
                <a:cs typeface="Arial" panose="020B0604020202020204" pitchFamily="34" charset="0"/>
              </a:rPr>
              <a:t> </a:t>
            </a:r>
            <a:r>
              <a:rPr lang="de-DE" sz="1400" dirty="0" smtClean="0">
                <a:solidFill>
                  <a:srgbClr val="006AB3"/>
                </a:solidFill>
                <a:latin typeface="Arial" panose="020B0604020202020204" pitchFamily="34" charset="0"/>
                <a:cs typeface="Arial" panose="020B0604020202020204" pitchFamily="34" charset="0"/>
              </a:rPr>
              <a:t>nasal </a:t>
            </a:r>
            <a:r>
              <a:rPr lang="de-DE" sz="1400" dirty="0" err="1" smtClean="0">
                <a:solidFill>
                  <a:srgbClr val="006AB3"/>
                </a:solidFill>
                <a:latin typeface="Arial" panose="020B0604020202020204" pitchFamily="34" charset="0"/>
                <a:cs typeface="Arial" panose="020B0604020202020204" pitchFamily="34" charset="0"/>
              </a:rPr>
              <a:t>mucous</a:t>
            </a:r>
            <a:r>
              <a:rPr lang="de-DE" sz="1400" dirty="0">
                <a:solidFill>
                  <a:srgbClr val="006AB3"/>
                </a:solidFill>
                <a:latin typeface="Arial" panose="020B0604020202020204" pitchFamily="34" charset="0"/>
                <a:cs typeface="Arial" panose="020B0604020202020204" pitchFamily="34" charset="0"/>
              </a:rPr>
              <a:t> </a:t>
            </a:r>
            <a:r>
              <a:rPr lang="de-DE" sz="1400" dirty="0" err="1" smtClean="0">
                <a:solidFill>
                  <a:srgbClr val="006AB3"/>
                </a:solidFill>
                <a:latin typeface="Arial" panose="020B0604020202020204" pitchFamily="34" charset="0"/>
                <a:cs typeface="Arial" panose="020B0604020202020204" pitchFamily="34" charset="0"/>
              </a:rPr>
              <a:t>membrane</a:t>
            </a:r>
            <a:endParaRPr lang="de-DE" sz="1400" dirty="0" smtClean="0">
              <a:solidFill>
                <a:srgbClr val="006AB3"/>
              </a:solidFill>
              <a:latin typeface="Arial" panose="020B0604020202020204" pitchFamily="34" charset="0"/>
              <a:cs typeface="Arial" panose="020B0604020202020204" pitchFamily="34" charset="0"/>
            </a:endParaRPr>
          </a:p>
          <a:p>
            <a:endParaRPr lang="de-DE"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Dry </a:t>
            </a:r>
            <a:r>
              <a:rPr lang="en-US" sz="1400" dirty="0">
                <a:solidFill>
                  <a:schemeClr val="bg2">
                    <a:lumMod val="75000"/>
                  </a:schemeClr>
                </a:solidFill>
                <a:latin typeface="Arial" panose="020B0604020202020204" pitchFamily="34" charset="0"/>
                <a:cs typeface="Arial" panose="020B0604020202020204" pitchFamily="34" charset="0"/>
              </a:rPr>
              <a:t>air compromises the functioning of the respiratory </a:t>
            </a:r>
            <a:r>
              <a:rPr lang="en-US" sz="1400" dirty="0" smtClean="0">
                <a:solidFill>
                  <a:schemeClr val="bg2">
                    <a:lumMod val="75000"/>
                  </a:schemeClr>
                </a:solidFill>
                <a:latin typeface="Arial" panose="020B0604020202020204" pitchFamily="34" charset="0"/>
                <a:cs typeface="Arial" panose="020B0604020202020204" pitchFamily="34" charset="0"/>
              </a:rPr>
              <a:t>epithelium</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Mucous </a:t>
            </a:r>
            <a:r>
              <a:rPr lang="en-US" sz="1400" dirty="0">
                <a:solidFill>
                  <a:schemeClr val="bg2">
                    <a:lumMod val="75000"/>
                  </a:schemeClr>
                </a:solidFill>
                <a:latin typeface="Arial" panose="020B0604020202020204" pitchFamily="34" charset="0"/>
                <a:cs typeface="Arial" panose="020B0604020202020204" pitchFamily="34" charset="0"/>
              </a:rPr>
              <a:t>no longer obtains enough water and moisture </a:t>
            </a:r>
            <a:endParaRPr lang="de-DE" sz="1400" dirty="0" smtClean="0">
              <a:solidFill>
                <a:schemeClr val="bg2">
                  <a:lumMod val="75000"/>
                </a:schemeClr>
              </a:solidFill>
              <a:latin typeface="Arial" panose="020B0604020202020204" pitchFamily="34" charset="0"/>
              <a:cs typeface="Arial" panose="020B0604020202020204" pitchFamily="34" charset="0"/>
            </a:endParaRPr>
          </a:p>
          <a:p>
            <a:endParaRPr lang="de-DE"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mucous </a:t>
            </a:r>
            <a:r>
              <a:rPr lang="en-US" sz="1400" dirty="0" smtClean="0">
                <a:solidFill>
                  <a:schemeClr val="bg2">
                    <a:lumMod val="75000"/>
                  </a:schemeClr>
                </a:solidFill>
                <a:latin typeface="Arial" panose="020B0604020202020204" pitchFamily="34" charset="0"/>
                <a:cs typeface="Arial" panose="020B0604020202020204" pitchFamily="34" charset="0"/>
              </a:rPr>
              <a:t>thickens</a:t>
            </a:r>
            <a:r>
              <a:rPr lang="en-US" sz="1400" dirty="0">
                <a:solidFill>
                  <a:schemeClr val="bg2">
                    <a:lumMod val="75000"/>
                  </a:schemeClr>
                </a:solidFill>
                <a:latin typeface="Arial" panose="020B0604020202020204" pitchFamily="34" charset="0"/>
                <a:cs typeface="Arial" panose="020B0604020202020204" pitchFamily="34" charset="0"/>
              </a:rPr>
              <a:t>, no longer runs off and breaks </a:t>
            </a:r>
            <a:r>
              <a:rPr lang="en-US" sz="1400" dirty="0" smtClean="0">
                <a:solidFill>
                  <a:schemeClr val="bg2">
                    <a:lumMod val="75000"/>
                  </a:schemeClr>
                </a:solidFill>
                <a:latin typeface="Arial" panose="020B0604020202020204" pitchFamily="34" charset="0"/>
                <a:cs typeface="Arial" panose="020B0604020202020204" pitchFamily="34" charset="0"/>
              </a:rPr>
              <a:t>down</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self-cleaning effect only works inadequately</a:t>
            </a:r>
            <a:endParaRPr lang="de-DE" sz="14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7515895"/>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r="29950"/>
          <a:stretch/>
        </p:blipFill>
        <p:spPr>
          <a:xfrm>
            <a:off x="2051720" y="846420"/>
            <a:ext cx="7092280" cy="5695058"/>
          </a:xfrm>
          <a:prstGeom prst="rect">
            <a:avLst/>
          </a:prstGeom>
          <a:noFill/>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Immune System</a:t>
            </a:r>
            <a:endParaRPr lang="en-US" kern="0" dirty="0">
              <a:latin typeface="Arial" pitchFamily="34" charset="0"/>
              <a:cs typeface="Arial" pitchFamily="34" charset="0"/>
            </a:endParaRPr>
          </a:p>
        </p:txBody>
      </p:sp>
      <p:sp>
        <p:nvSpPr>
          <p:cNvPr id="3" name="Textfeld 2"/>
          <p:cNvSpPr txBox="1"/>
          <p:nvPr/>
        </p:nvSpPr>
        <p:spPr>
          <a:xfrm>
            <a:off x="432000" y="1872000"/>
            <a:ext cx="3707952" cy="2462213"/>
          </a:xfrm>
          <a:prstGeom prst="rect">
            <a:avLst/>
          </a:prstGeom>
          <a:noFill/>
        </p:spPr>
        <p:txBody>
          <a:bodyPr wrap="square" rtlCol="0">
            <a:spAutoFit/>
          </a:bodyPr>
          <a:lstStyle/>
          <a:p>
            <a:r>
              <a:rPr lang="de-DE" sz="1400" dirty="0" err="1" smtClean="0">
                <a:solidFill>
                  <a:srgbClr val="006AB3"/>
                </a:solidFill>
                <a:latin typeface="Arial" panose="020B0604020202020204" pitchFamily="34" charset="0"/>
                <a:cs typeface="Arial" panose="020B0604020202020204" pitchFamily="34" charset="0"/>
              </a:rPr>
              <a:t>Viscous</a:t>
            </a:r>
            <a:r>
              <a:rPr lang="de-DE" sz="1400" dirty="0">
                <a:solidFill>
                  <a:srgbClr val="006AB3"/>
                </a:solidFill>
                <a:latin typeface="Arial" panose="020B0604020202020204" pitchFamily="34" charset="0"/>
                <a:cs typeface="Arial" panose="020B0604020202020204" pitchFamily="34" charset="0"/>
              </a:rPr>
              <a:t>, </a:t>
            </a:r>
            <a:r>
              <a:rPr lang="de-DE" sz="1400" dirty="0" err="1" smtClean="0">
                <a:solidFill>
                  <a:srgbClr val="006AB3"/>
                </a:solidFill>
                <a:latin typeface="Arial" panose="020B0604020202020204" pitchFamily="34" charset="0"/>
                <a:cs typeface="Arial" panose="020B0604020202020204" pitchFamily="34" charset="0"/>
              </a:rPr>
              <a:t>functional</a:t>
            </a:r>
            <a:r>
              <a:rPr lang="de-DE" sz="1400" dirty="0" smtClean="0">
                <a:solidFill>
                  <a:srgbClr val="006AB3"/>
                </a:solidFill>
                <a:latin typeface="Arial" panose="020B0604020202020204" pitchFamily="34" charset="0"/>
                <a:cs typeface="Arial" panose="020B0604020202020204" pitchFamily="34" charset="0"/>
              </a:rPr>
              <a:t> nasal </a:t>
            </a:r>
            <a:r>
              <a:rPr lang="de-DE" sz="1400" dirty="0" err="1">
                <a:solidFill>
                  <a:srgbClr val="006AB3"/>
                </a:solidFill>
                <a:latin typeface="Arial" panose="020B0604020202020204" pitchFamily="34" charset="0"/>
                <a:cs typeface="Arial" panose="020B0604020202020204" pitchFamily="34" charset="0"/>
              </a:rPr>
              <a:t>mucous</a:t>
            </a:r>
            <a:r>
              <a:rPr lang="de-DE" sz="1400" dirty="0">
                <a:solidFill>
                  <a:srgbClr val="006AB3"/>
                </a:solidFill>
                <a:latin typeface="Arial" panose="020B0604020202020204" pitchFamily="34" charset="0"/>
                <a:cs typeface="Arial" panose="020B0604020202020204" pitchFamily="34" charset="0"/>
              </a:rPr>
              <a:t> </a:t>
            </a:r>
            <a:r>
              <a:rPr lang="de-DE" sz="1400" dirty="0" err="1" smtClean="0">
                <a:solidFill>
                  <a:srgbClr val="006AB3"/>
                </a:solidFill>
                <a:latin typeface="Arial" panose="020B0604020202020204" pitchFamily="34" charset="0"/>
                <a:cs typeface="Arial" panose="020B0604020202020204" pitchFamily="34" charset="0"/>
              </a:rPr>
              <a:t>membrane</a:t>
            </a:r>
            <a:endParaRPr lang="de-DE" sz="1400" dirty="0" smtClean="0">
              <a:solidFill>
                <a:srgbClr val="006AB3"/>
              </a:solidFill>
              <a:latin typeface="Arial" panose="020B0604020202020204" pitchFamily="34" charset="0"/>
              <a:cs typeface="Arial" panose="020B0604020202020204" pitchFamily="34" charset="0"/>
            </a:endParaRPr>
          </a:p>
          <a:p>
            <a:endParaRPr lang="de-DE"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400" dirty="0" err="1">
                <a:solidFill>
                  <a:schemeClr val="bg2">
                    <a:lumMod val="75000"/>
                  </a:schemeClr>
                </a:solidFill>
                <a:latin typeface="Arial" panose="020B0604020202020204" pitchFamily="34" charset="0"/>
                <a:cs typeface="Arial" panose="020B0604020202020204" pitchFamily="34" charset="0"/>
              </a:rPr>
              <a:t>Mucous</a:t>
            </a:r>
            <a:r>
              <a:rPr lang="de-DE" sz="1400" dirty="0">
                <a:solidFill>
                  <a:schemeClr val="bg2">
                    <a:lumMod val="75000"/>
                  </a:schemeClr>
                </a:solidFill>
                <a:latin typeface="Arial" panose="020B0604020202020204" pitchFamily="34" charset="0"/>
                <a:cs typeface="Arial" panose="020B0604020202020204" pitchFamily="34" charset="0"/>
              </a:rPr>
              <a:t> </a:t>
            </a:r>
            <a:r>
              <a:rPr lang="de-DE" sz="1400" dirty="0" err="1">
                <a:solidFill>
                  <a:schemeClr val="bg2">
                    <a:lumMod val="75000"/>
                  </a:schemeClr>
                </a:solidFill>
                <a:latin typeface="Arial" panose="020B0604020202020204" pitchFamily="34" charset="0"/>
                <a:cs typeface="Arial" panose="020B0604020202020204" pitchFamily="34" charset="0"/>
              </a:rPr>
              <a:t>membranes</a:t>
            </a:r>
            <a:r>
              <a:rPr lang="de-DE" sz="1400" dirty="0">
                <a:solidFill>
                  <a:schemeClr val="bg2">
                    <a:lumMod val="75000"/>
                  </a:schemeClr>
                </a:solidFill>
                <a:latin typeface="Arial" panose="020B0604020202020204" pitchFamily="34" charset="0"/>
                <a:cs typeface="Arial" panose="020B0604020202020204" pitchFamily="34" charset="0"/>
              </a:rPr>
              <a:t> </a:t>
            </a:r>
            <a:r>
              <a:rPr lang="de-DE" sz="1400" dirty="0" err="1">
                <a:solidFill>
                  <a:schemeClr val="bg2">
                    <a:lumMod val="75000"/>
                  </a:schemeClr>
                </a:solidFill>
                <a:latin typeface="Arial" panose="020B0604020202020204" pitchFamily="34" charset="0"/>
                <a:cs typeface="Arial" panose="020B0604020202020204" pitchFamily="34" charset="0"/>
              </a:rPr>
              <a:t>and</a:t>
            </a:r>
            <a:r>
              <a:rPr lang="de-DE" sz="1400" dirty="0">
                <a:solidFill>
                  <a:schemeClr val="bg2">
                    <a:lumMod val="75000"/>
                  </a:schemeClr>
                </a:solidFill>
                <a:latin typeface="Arial" panose="020B0604020202020204" pitchFamily="34" charset="0"/>
                <a:cs typeface="Arial" panose="020B0604020202020204" pitchFamily="34" charset="0"/>
              </a:rPr>
              <a:t> </a:t>
            </a:r>
            <a:r>
              <a:rPr lang="de-DE" sz="1400" dirty="0" err="1">
                <a:solidFill>
                  <a:schemeClr val="bg2">
                    <a:lumMod val="75000"/>
                  </a:schemeClr>
                </a:solidFill>
                <a:latin typeface="Arial" panose="020B0604020202020204" pitchFamily="34" charset="0"/>
                <a:cs typeface="Arial" panose="020B0604020202020204" pitchFamily="34" charset="0"/>
              </a:rPr>
              <a:t>cilia</a:t>
            </a:r>
            <a:r>
              <a:rPr lang="de-DE" sz="1400" dirty="0">
                <a:solidFill>
                  <a:schemeClr val="bg2">
                    <a:lumMod val="75000"/>
                  </a:schemeClr>
                </a:solidFill>
                <a:latin typeface="Arial" panose="020B0604020202020204" pitchFamily="34" charset="0"/>
                <a:cs typeface="Arial" panose="020B0604020202020204" pitchFamily="34" charset="0"/>
              </a:rPr>
              <a:t> </a:t>
            </a:r>
            <a:r>
              <a:rPr lang="de-DE" sz="1400" dirty="0" err="1">
                <a:solidFill>
                  <a:schemeClr val="bg2">
                    <a:lumMod val="75000"/>
                  </a:schemeClr>
                </a:solidFill>
                <a:latin typeface="Arial" panose="020B0604020202020204" pitchFamily="34" charset="0"/>
                <a:cs typeface="Arial" panose="020B0604020202020204" pitchFamily="34" charset="0"/>
              </a:rPr>
              <a:t>are</a:t>
            </a:r>
            <a:r>
              <a:rPr lang="de-DE" sz="1400" dirty="0">
                <a:solidFill>
                  <a:schemeClr val="bg2">
                    <a:lumMod val="75000"/>
                  </a:schemeClr>
                </a:solidFill>
                <a:latin typeface="Arial" panose="020B0604020202020204" pitchFamily="34" charset="0"/>
                <a:cs typeface="Arial" panose="020B0604020202020204" pitchFamily="34" charset="0"/>
              </a:rPr>
              <a:t> </a:t>
            </a:r>
            <a:r>
              <a:rPr lang="de-DE" sz="1400" dirty="0" err="1">
                <a:solidFill>
                  <a:schemeClr val="bg2">
                    <a:lumMod val="75000"/>
                  </a:schemeClr>
                </a:solidFill>
                <a:latin typeface="Arial" panose="020B0604020202020204" pitchFamily="34" charset="0"/>
                <a:cs typeface="Arial" panose="020B0604020202020204" pitchFamily="34" charset="0"/>
              </a:rPr>
              <a:t>constantly</a:t>
            </a:r>
            <a:r>
              <a:rPr lang="de-DE" sz="1400" dirty="0">
                <a:solidFill>
                  <a:schemeClr val="bg2">
                    <a:lumMod val="75000"/>
                  </a:schemeClr>
                </a:solidFill>
                <a:latin typeface="Arial" panose="020B0604020202020204" pitchFamily="34" charset="0"/>
                <a:cs typeface="Arial" panose="020B0604020202020204" pitchFamily="34" charset="0"/>
              </a:rPr>
              <a:t> in </a:t>
            </a:r>
            <a:r>
              <a:rPr lang="de-DE" sz="1400" dirty="0" err="1" smtClean="0">
                <a:solidFill>
                  <a:schemeClr val="bg2">
                    <a:lumMod val="75000"/>
                  </a:schemeClr>
                </a:solidFill>
                <a:latin typeface="Arial" panose="020B0604020202020204" pitchFamily="34" charset="0"/>
                <a:cs typeface="Arial" panose="020B0604020202020204" pitchFamily="34" charset="0"/>
              </a:rPr>
              <a:t>motion</a:t>
            </a:r>
            <a:endParaRPr lang="de-DE"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de-DE"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impurities and disease-causing agents inhaled in the air we breathe are blended with </a:t>
            </a:r>
            <a:r>
              <a:rPr lang="en-US" sz="1400" dirty="0" smtClean="0">
                <a:solidFill>
                  <a:schemeClr val="bg2">
                    <a:lumMod val="75000"/>
                  </a:schemeClr>
                </a:solidFill>
                <a:latin typeface="Arial" panose="020B0604020202020204" pitchFamily="34" charset="0"/>
                <a:cs typeface="Arial" panose="020B0604020202020204" pitchFamily="34" charset="0"/>
              </a:rPr>
              <a:t>mucous</a:t>
            </a:r>
          </a:p>
          <a:p>
            <a:pPr marL="285750" indent="-285750">
              <a:buFont typeface="Wingdings" panose="05000000000000000000" pitchFamily="2" charset="2"/>
              <a:buChar char="§"/>
            </a:pPr>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then </a:t>
            </a:r>
            <a:r>
              <a:rPr lang="en-US" sz="1400" dirty="0">
                <a:solidFill>
                  <a:schemeClr val="bg2">
                    <a:lumMod val="75000"/>
                  </a:schemeClr>
                </a:solidFill>
                <a:latin typeface="Arial" panose="020B0604020202020204" pitchFamily="34" charset="0"/>
                <a:cs typeface="Arial" panose="020B0604020202020204" pitchFamily="34" charset="0"/>
              </a:rPr>
              <a:t>carried away before an infection can occur</a:t>
            </a:r>
            <a:endParaRPr lang="de-DE" sz="14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665482"/>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a:latin typeface="Arial" pitchFamily="34" charset="0"/>
                <a:cs typeface="Arial" pitchFamily="34" charset="0"/>
              </a:rPr>
              <a:t>Why is air humidity important for our health? </a:t>
            </a:r>
          </a:p>
        </p:txBody>
      </p:sp>
      <p:sp>
        <p:nvSpPr>
          <p:cNvPr id="3" name="Textfeld 2"/>
          <p:cNvSpPr txBox="1"/>
          <p:nvPr/>
        </p:nvSpPr>
        <p:spPr>
          <a:xfrm>
            <a:off x="432000" y="1872000"/>
            <a:ext cx="4540362" cy="3323987"/>
          </a:xfrm>
          <a:prstGeom prst="rect">
            <a:avLst/>
          </a:prstGeom>
          <a:noFill/>
        </p:spPr>
        <p:txBody>
          <a:bodyPr wrap="square" rtlCol="0">
            <a:spAutoFit/>
          </a:bodyPr>
          <a:lstStyle/>
          <a:p>
            <a:r>
              <a:rPr lang="en-US" sz="1400" dirty="0">
                <a:solidFill>
                  <a:srgbClr val="006AB3"/>
                </a:solidFill>
                <a:latin typeface="Arial" panose="020B0604020202020204" pitchFamily="34" charset="0"/>
                <a:cs typeface="Arial" panose="020B0604020202020204" pitchFamily="34" charset="0"/>
              </a:rPr>
              <a:t>Human </a:t>
            </a:r>
            <a:r>
              <a:rPr lang="en-US" sz="1400" dirty="0" smtClean="0">
                <a:solidFill>
                  <a:srgbClr val="006AB3"/>
                </a:solidFill>
                <a:latin typeface="Arial" panose="020B0604020202020204" pitchFamily="34" charset="0"/>
                <a:cs typeface="Arial" panose="020B0604020202020204" pitchFamily="34" charset="0"/>
              </a:rPr>
              <a:t>body</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Consists of 75 percent water</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R</a:t>
            </a:r>
            <a:r>
              <a:rPr lang="en-US" sz="1400" dirty="0" smtClean="0">
                <a:solidFill>
                  <a:schemeClr val="bg2">
                    <a:lumMod val="75000"/>
                  </a:schemeClr>
                </a:solidFill>
                <a:latin typeface="Arial" panose="020B0604020202020204" pitchFamily="34" charset="0"/>
                <a:cs typeface="Arial" panose="020B0604020202020204" pitchFamily="34" charset="0"/>
              </a:rPr>
              <a:t>egulates </a:t>
            </a:r>
            <a:r>
              <a:rPr lang="en-US" sz="1400" dirty="0">
                <a:solidFill>
                  <a:schemeClr val="bg2">
                    <a:lumMod val="75000"/>
                  </a:schemeClr>
                </a:solidFill>
                <a:latin typeface="Arial" panose="020B0604020202020204" pitchFamily="34" charset="0"/>
                <a:cs typeface="Arial" panose="020B0604020202020204" pitchFamily="34" charset="0"/>
              </a:rPr>
              <a:t>the functioning of the cardiovascular </a:t>
            </a:r>
            <a:r>
              <a:rPr lang="en-US" sz="1400" dirty="0" smtClean="0">
                <a:solidFill>
                  <a:schemeClr val="bg2">
                    <a:lumMod val="75000"/>
                  </a:schemeClr>
                </a:solidFill>
                <a:latin typeface="Arial" panose="020B0604020202020204" pitchFamily="34" charset="0"/>
                <a:cs typeface="Arial" panose="020B0604020202020204" pitchFamily="34" charset="0"/>
              </a:rPr>
              <a:t>system </a:t>
            </a:r>
            <a:r>
              <a:rPr lang="en-US" sz="1400" dirty="0">
                <a:solidFill>
                  <a:schemeClr val="bg2">
                    <a:lumMod val="75000"/>
                  </a:schemeClr>
                </a:solidFill>
                <a:latin typeface="Arial" panose="020B0604020202020204" pitchFamily="34" charset="0"/>
                <a:cs typeface="Arial" panose="020B0604020202020204" pitchFamily="34" charset="0"/>
              </a:rPr>
              <a:t>and </a:t>
            </a:r>
            <a:r>
              <a:rPr lang="en-US" sz="1400" dirty="0" smtClean="0">
                <a:solidFill>
                  <a:schemeClr val="bg2">
                    <a:lumMod val="75000"/>
                  </a:schemeClr>
                </a:solidFill>
                <a:latin typeface="Arial" panose="020B0604020202020204" pitchFamily="34" charset="0"/>
                <a:cs typeface="Arial" panose="020B0604020202020204" pitchFamily="34" charset="0"/>
              </a:rPr>
              <a:t>digestion</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S</a:t>
            </a:r>
            <a:r>
              <a:rPr lang="en-US" sz="1400" dirty="0" smtClean="0">
                <a:solidFill>
                  <a:schemeClr val="bg2">
                    <a:lumMod val="75000"/>
                  </a:schemeClr>
                </a:solidFill>
                <a:latin typeface="Arial" panose="020B0604020202020204" pitchFamily="34" charset="0"/>
                <a:cs typeface="Arial" panose="020B0604020202020204" pitchFamily="34" charset="0"/>
              </a:rPr>
              <a:t>olvent </a:t>
            </a:r>
            <a:r>
              <a:rPr lang="en-US" sz="1400" dirty="0">
                <a:solidFill>
                  <a:schemeClr val="bg2">
                    <a:lumMod val="75000"/>
                  </a:schemeClr>
                </a:solidFill>
                <a:latin typeface="Arial" panose="020B0604020202020204" pitchFamily="34" charset="0"/>
                <a:cs typeface="Arial" panose="020B0604020202020204" pitchFamily="34" charset="0"/>
              </a:rPr>
              <a:t>for salt and </a:t>
            </a:r>
            <a:r>
              <a:rPr lang="en-US" sz="1400" dirty="0" smtClean="0">
                <a:solidFill>
                  <a:schemeClr val="bg2">
                    <a:lumMod val="75000"/>
                  </a:schemeClr>
                </a:solidFill>
                <a:latin typeface="Arial" panose="020B0604020202020204" pitchFamily="34" charset="0"/>
                <a:cs typeface="Arial" panose="020B0604020202020204" pitchFamily="34" charset="0"/>
              </a:rPr>
              <a:t>minerals</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T</a:t>
            </a:r>
            <a:r>
              <a:rPr lang="en-US" sz="1400" dirty="0" smtClean="0">
                <a:solidFill>
                  <a:schemeClr val="bg2">
                    <a:lumMod val="75000"/>
                  </a:schemeClr>
                </a:solidFill>
                <a:latin typeface="Arial" panose="020B0604020202020204" pitchFamily="34" charset="0"/>
                <a:cs typeface="Arial" panose="020B0604020202020204" pitchFamily="34" charset="0"/>
              </a:rPr>
              <a:t>ransport </a:t>
            </a:r>
            <a:r>
              <a:rPr lang="en-US" sz="1400" dirty="0">
                <a:solidFill>
                  <a:schemeClr val="bg2">
                    <a:lumMod val="75000"/>
                  </a:schemeClr>
                </a:solidFill>
                <a:latin typeface="Arial" panose="020B0604020202020204" pitchFamily="34" charset="0"/>
                <a:cs typeface="Arial" panose="020B0604020202020204" pitchFamily="34" charset="0"/>
              </a:rPr>
              <a:t>for nutrients and degradation </a:t>
            </a:r>
            <a:r>
              <a:rPr lang="en-US" sz="1400" dirty="0" smtClean="0">
                <a:solidFill>
                  <a:schemeClr val="bg2">
                    <a:lumMod val="75000"/>
                  </a:schemeClr>
                </a:solidFill>
                <a:latin typeface="Arial" panose="020B0604020202020204" pitchFamily="34" charset="0"/>
                <a:cs typeface="Arial" panose="020B0604020202020204" pitchFamily="34" charset="0"/>
              </a:rPr>
              <a:t>products</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E</a:t>
            </a:r>
            <a:r>
              <a:rPr lang="en-US" sz="1400" dirty="0" smtClean="0">
                <a:solidFill>
                  <a:schemeClr val="bg2">
                    <a:lumMod val="75000"/>
                  </a:schemeClr>
                </a:solidFill>
                <a:latin typeface="Arial" panose="020B0604020202020204" pitchFamily="34" charset="0"/>
                <a:cs typeface="Arial" panose="020B0604020202020204" pitchFamily="34" charset="0"/>
              </a:rPr>
              <a:t>ach </a:t>
            </a:r>
            <a:r>
              <a:rPr lang="en-US" sz="1400" dirty="0">
                <a:solidFill>
                  <a:schemeClr val="bg2">
                    <a:lumMod val="75000"/>
                  </a:schemeClr>
                </a:solidFill>
                <a:latin typeface="Arial" panose="020B0604020202020204" pitchFamily="34" charset="0"/>
                <a:cs typeface="Arial" panose="020B0604020202020204" pitchFamily="34" charset="0"/>
              </a:rPr>
              <a:t>loss of water must be balanced out on a daily basis through nutrition and the intake of </a:t>
            </a:r>
            <a:r>
              <a:rPr lang="en-US" sz="1400" dirty="0" smtClean="0">
                <a:solidFill>
                  <a:schemeClr val="bg2">
                    <a:lumMod val="75000"/>
                  </a:schemeClr>
                </a:solidFill>
                <a:latin typeface="Arial" panose="020B0604020202020204" pitchFamily="34" charset="0"/>
                <a:cs typeface="Arial" panose="020B0604020202020204" pitchFamily="34" charset="0"/>
              </a:rPr>
              <a:t>liquids</a:t>
            </a:r>
          </a:p>
          <a:p>
            <a:pPr marL="285750" indent="-285750">
              <a:buFont typeface="Wingdings" panose="05000000000000000000" pitchFamily="2" charset="2"/>
              <a:buChar char="§"/>
            </a:pPr>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T</a:t>
            </a:r>
            <a:r>
              <a:rPr lang="en-US" sz="1400" dirty="0" smtClean="0">
                <a:solidFill>
                  <a:schemeClr val="bg2">
                    <a:lumMod val="75000"/>
                  </a:schemeClr>
                </a:solidFill>
                <a:latin typeface="Arial" panose="020B0604020202020204" pitchFamily="34" charset="0"/>
                <a:cs typeface="Arial" panose="020B0604020202020204" pitchFamily="34" charset="0"/>
              </a:rPr>
              <a:t>oo </a:t>
            </a:r>
            <a:r>
              <a:rPr lang="en-US" sz="1400" dirty="0">
                <a:solidFill>
                  <a:schemeClr val="bg2">
                    <a:lumMod val="75000"/>
                  </a:schemeClr>
                </a:solidFill>
                <a:latin typeface="Arial" panose="020B0604020202020204" pitchFamily="34" charset="0"/>
                <a:cs typeface="Arial" panose="020B0604020202020204" pitchFamily="34" charset="0"/>
              </a:rPr>
              <a:t>dry air promotes the dehydration of the </a:t>
            </a:r>
            <a:r>
              <a:rPr lang="en-US" sz="1400" dirty="0" smtClean="0">
                <a:solidFill>
                  <a:schemeClr val="bg2">
                    <a:lumMod val="75000"/>
                  </a:schemeClr>
                </a:solidFill>
                <a:latin typeface="Arial" panose="020B0604020202020204" pitchFamily="34" charset="0"/>
                <a:cs typeface="Arial" panose="020B0604020202020204" pitchFamily="34" charset="0"/>
              </a:rPr>
              <a:t>body</a:t>
            </a:r>
            <a:endParaRPr lang="de-DE" sz="1400" dirty="0" smtClean="0">
              <a:solidFill>
                <a:schemeClr val="bg2">
                  <a:lumMod val="75000"/>
                </a:schemeClr>
              </a:solidFill>
              <a:latin typeface="Arial" panose="020B0604020202020204" pitchFamily="34" charset="0"/>
              <a:cs typeface="Arial" panose="020B0604020202020204" pitchFamily="34" charset="0"/>
            </a:endParaRPr>
          </a:p>
        </p:txBody>
      </p:sp>
      <p:pic>
        <p:nvPicPr>
          <p:cNvPr id="7" name="Grafik 6"/>
          <p:cNvPicPr>
            <a:picLocks noChangeAspect="1"/>
          </p:cNvPicPr>
          <p:nvPr/>
        </p:nvPicPr>
        <p:blipFill rotWithShape="1">
          <a:blip r:embed="rId2" cstate="print">
            <a:extLst>
              <a:ext uri="{28A0092B-C50C-407E-A947-70E740481C1C}">
                <a14:useLocalDpi xmlns:a14="http://schemas.microsoft.com/office/drawing/2010/main" val="0"/>
              </a:ext>
            </a:extLst>
          </a:blip>
          <a:srcRect t="8929" b="339"/>
          <a:stretch/>
        </p:blipFill>
        <p:spPr>
          <a:xfrm>
            <a:off x="4972362" y="845820"/>
            <a:ext cx="4171638" cy="5698800"/>
          </a:xfrm>
          <a:prstGeom prst="rect">
            <a:avLst/>
          </a:prstGeom>
          <a:blipFill>
            <a:blip r:embed="rId3"/>
            <a:stretch>
              <a:fillRect/>
            </a:stretch>
          </a:blipFill>
          <a:ln>
            <a:noFill/>
          </a:ln>
          <a:effectLst>
            <a:reflection endPos="0" dist="50800" dir="5400000" sy="-100000" algn="bl" rotWithShape="0"/>
          </a:effectLst>
        </p:spPr>
      </p:pic>
    </p:spTree>
    <p:extLst>
      <p:ext uri="{BB962C8B-B14F-4D97-AF65-F5344CB8AC3E}">
        <p14:creationId xmlns:p14="http://schemas.microsoft.com/office/powerpoint/2010/main" val="2863498799"/>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a:latin typeface="Arial" pitchFamily="34" charset="0"/>
                <a:cs typeface="Arial" pitchFamily="34" charset="0"/>
              </a:rPr>
              <a:t>Scofield-Diagram</a:t>
            </a:r>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9850" y="2060848"/>
            <a:ext cx="3870968" cy="3834392"/>
          </a:xfrm>
          <a:prstGeom prst="rect">
            <a:avLst/>
          </a:prstGeom>
        </p:spPr>
      </p:pic>
      <p:sp>
        <p:nvSpPr>
          <p:cNvPr id="5" name="Textfeld 4"/>
          <p:cNvSpPr txBox="1"/>
          <p:nvPr/>
        </p:nvSpPr>
        <p:spPr>
          <a:xfrm>
            <a:off x="6238128" y="2501711"/>
            <a:ext cx="1152128" cy="276999"/>
          </a:xfrm>
          <a:prstGeom prst="rect">
            <a:avLst/>
          </a:prstGeom>
          <a:noFill/>
        </p:spPr>
        <p:txBody>
          <a:bodyPr wrap="square" rtlCol="0">
            <a:spAutoFit/>
          </a:bodyPr>
          <a:lstStyle/>
          <a:p>
            <a:r>
              <a:rPr lang="de-DE" sz="1200" dirty="0" smtClean="0">
                <a:solidFill>
                  <a:schemeClr val="bg2">
                    <a:lumMod val="75000"/>
                  </a:schemeClr>
                </a:solidFill>
                <a:latin typeface="Arial" panose="020B0604020202020204" pitchFamily="34" charset="0"/>
                <a:cs typeface="Arial" panose="020B0604020202020204" pitchFamily="34" charset="0"/>
              </a:rPr>
              <a:t>Fungi</a:t>
            </a:r>
            <a:endParaRPr lang="de-DE" sz="1200" dirty="0">
              <a:solidFill>
                <a:schemeClr val="bg2">
                  <a:lumMod val="75000"/>
                </a:schemeClr>
              </a:solidFill>
              <a:latin typeface="Arial" panose="020B0604020202020204" pitchFamily="34" charset="0"/>
              <a:cs typeface="Arial" panose="020B0604020202020204" pitchFamily="34" charset="0"/>
            </a:endParaRPr>
          </a:p>
        </p:txBody>
      </p:sp>
      <p:sp>
        <p:nvSpPr>
          <p:cNvPr id="6" name="Textfeld 5"/>
          <p:cNvSpPr txBox="1"/>
          <p:nvPr/>
        </p:nvSpPr>
        <p:spPr>
          <a:xfrm>
            <a:off x="6246860" y="2908957"/>
            <a:ext cx="1152128" cy="276999"/>
          </a:xfrm>
          <a:prstGeom prst="rect">
            <a:avLst/>
          </a:prstGeom>
          <a:noFill/>
        </p:spPr>
        <p:txBody>
          <a:bodyPr wrap="square" rtlCol="0">
            <a:spAutoFit/>
          </a:bodyPr>
          <a:lstStyle/>
          <a:p>
            <a:r>
              <a:rPr lang="de-DE" sz="1200" dirty="0" err="1" smtClean="0">
                <a:solidFill>
                  <a:schemeClr val="bg2">
                    <a:lumMod val="75000"/>
                  </a:schemeClr>
                </a:solidFill>
                <a:latin typeface="Arial" panose="020B0604020202020204" pitchFamily="34" charset="0"/>
                <a:cs typeface="Arial" panose="020B0604020202020204" pitchFamily="34" charset="0"/>
              </a:rPr>
              <a:t>Viruses</a:t>
            </a:r>
            <a:endParaRPr lang="de-DE" sz="1200" dirty="0">
              <a:solidFill>
                <a:schemeClr val="bg2">
                  <a:lumMod val="75000"/>
                </a:schemeClr>
              </a:solidFill>
              <a:latin typeface="Arial" panose="020B0604020202020204" pitchFamily="34" charset="0"/>
              <a:cs typeface="Arial" panose="020B0604020202020204" pitchFamily="34" charset="0"/>
            </a:endParaRPr>
          </a:p>
        </p:txBody>
      </p:sp>
      <p:sp>
        <p:nvSpPr>
          <p:cNvPr id="7" name="Textfeld 6"/>
          <p:cNvSpPr txBox="1"/>
          <p:nvPr/>
        </p:nvSpPr>
        <p:spPr>
          <a:xfrm>
            <a:off x="6246860" y="3341005"/>
            <a:ext cx="1152128" cy="276999"/>
          </a:xfrm>
          <a:prstGeom prst="rect">
            <a:avLst/>
          </a:prstGeom>
          <a:noFill/>
        </p:spPr>
        <p:txBody>
          <a:bodyPr wrap="square" rtlCol="0">
            <a:spAutoFit/>
          </a:bodyPr>
          <a:lstStyle/>
          <a:p>
            <a:r>
              <a:rPr lang="de-DE" sz="1200" dirty="0" err="1" smtClean="0">
                <a:solidFill>
                  <a:schemeClr val="bg2">
                    <a:lumMod val="75000"/>
                  </a:schemeClr>
                </a:solidFill>
                <a:latin typeface="Arial" panose="020B0604020202020204" pitchFamily="34" charset="0"/>
                <a:cs typeface="Arial" panose="020B0604020202020204" pitchFamily="34" charset="0"/>
              </a:rPr>
              <a:t>Mites</a:t>
            </a:r>
            <a:endParaRPr lang="de-DE" sz="1200" dirty="0">
              <a:solidFill>
                <a:schemeClr val="bg2">
                  <a:lumMod val="75000"/>
                </a:schemeClr>
              </a:solidFill>
              <a:latin typeface="Arial" panose="020B0604020202020204" pitchFamily="34" charset="0"/>
              <a:cs typeface="Arial" panose="020B0604020202020204" pitchFamily="34" charset="0"/>
            </a:endParaRPr>
          </a:p>
        </p:txBody>
      </p:sp>
      <p:sp>
        <p:nvSpPr>
          <p:cNvPr id="8" name="Textfeld 7"/>
          <p:cNvSpPr txBox="1"/>
          <p:nvPr/>
        </p:nvSpPr>
        <p:spPr>
          <a:xfrm>
            <a:off x="6238128" y="3698009"/>
            <a:ext cx="1152128" cy="276999"/>
          </a:xfrm>
          <a:prstGeom prst="rect">
            <a:avLst/>
          </a:prstGeom>
          <a:noFill/>
        </p:spPr>
        <p:txBody>
          <a:bodyPr wrap="square" rtlCol="0">
            <a:spAutoFit/>
          </a:bodyPr>
          <a:lstStyle/>
          <a:p>
            <a:r>
              <a:rPr lang="de-DE" sz="1200" dirty="0" err="1" smtClean="0">
                <a:solidFill>
                  <a:schemeClr val="bg2">
                    <a:lumMod val="75000"/>
                  </a:schemeClr>
                </a:solidFill>
                <a:latin typeface="Arial" panose="020B0604020202020204" pitchFamily="34" charset="0"/>
                <a:cs typeface="Arial" panose="020B0604020202020204" pitchFamily="34" charset="0"/>
              </a:rPr>
              <a:t>Bacteria</a:t>
            </a:r>
            <a:endParaRPr lang="de-DE" sz="1200" dirty="0">
              <a:solidFill>
                <a:schemeClr val="bg2">
                  <a:lumMod val="75000"/>
                </a:schemeClr>
              </a:solidFill>
              <a:latin typeface="Arial" panose="020B0604020202020204" pitchFamily="34" charset="0"/>
              <a:cs typeface="Arial" panose="020B0604020202020204" pitchFamily="34" charset="0"/>
            </a:endParaRPr>
          </a:p>
        </p:txBody>
      </p:sp>
      <p:sp>
        <p:nvSpPr>
          <p:cNvPr id="9" name="Textfeld 8"/>
          <p:cNvSpPr txBox="1"/>
          <p:nvPr/>
        </p:nvSpPr>
        <p:spPr>
          <a:xfrm>
            <a:off x="6246860" y="4073284"/>
            <a:ext cx="1450504" cy="276999"/>
          </a:xfrm>
          <a:prstGeom prst="rect">
            <a:avLst/>
          </a:prstGeom>
          <a:noFill/>
        </p:spPr>
        <p:txBody>
          <a:bodyPr wrap="square" rtlCol="0">
            <a:spAutoFit/>
          </a:bodyPr>
          <a:lstStyle/>
          <a:p>
            <a:r>
              <a:rPr lang="de-DE" sz="1200" dirty="0" err="1" smtClean="0">
                <a:solidFill>
                  <a:schemeClr val="bg2">
                    <a:lumMod val="75000"/>
                  </a:schemeClr>
                </a:solidFill>
                <a:latin typeface="Arial" panose="020B0604020202020204" pitchFamily="34" charset="0"/>
                <a:cs typeface="Arial" panose="020B0604020202020204" pitchFamily="34" charset="0"/>
              </a:rPr>
              <a:t>Allergic</a:t>
            </a:r>
            <a:r>
              <a:rPr lang="de-DE" sz="1200" dirty="0" smtClean="0">
                <a:solidFill>
                  <a:schemeClr val="bg2">
                    <a:lumMod val="75000"/>
                  </a:schemeClr>
                </a:solidFill>
                <a:latin typeface="Arial" panose="020B0604020202020204" pitchFamily="34" charset="0"/>
                <a:cs typeface="Arial" panose="020B0604020202020204" pitchFamily="34" charset="0"/>
              </a:rPr>
              <a:t> </a:t>
            </a:r>
            <a:r>
              <a:rPr lang="de-DE" sz="1200" dirty="0" err="1" smtClean="0">
                <a:solidFill>
                  <a:schemeClr val="bg2">
                    <a:lumMod val="75000"/>
                  </a:schemeClr>
                </a:solidFill>
                <a:latin typeface="Arial" panose="020B0604020202020204" pitchFamily="34" charset="0"/>
                <a:cs typeface="Arial" panose="020B0604020202020204" pitchFamily="34" charset="0"/>
              </a:rPr>
              <a:t>rhinitis</a:t>
            </a:r>
            <a:endParaRPr lang="de-DE" sz="1200" dirty="0">
              <a:solidFill>
                <a:schemeClr val="bg2">
                  <a:lumMod val="75000"/>
                </a:schemeClr>
              </a:solidFill>
              <a:latin typeface="Arial" panose="020B0604020202020204" pitchFamily="34" charset="0"/>
              <a:cs typeface="Arial" panose="020B0604020202020204" pitchFamily="34" charset="0"/>
            </a:endParaRPr>
          </a:p>
        </p:txBody>
      </p:sp>
      <p:sp>
        <p:nvSpPr>
          <p:cNvPr id="10" name="Textfeld 9"/>
          <p:cNvSpPr txBox="1"/>
          <p:nvPr/>
        </p:nvSpPr>
        <p:spPr>
          <a:xfrm>
            <a:off x="6238128" y="4448559"/>
            <a:ext cx="1512168" cy="276999"/>
          </a:xfrm>
          <a:prstGeom prst="rect">
            <a:avLst/>
          </a:prstGeom>
          <a:noFill/>
        </p:spPr>
        <p:txBody>
          <a:bodyPr wrap="square" rtlCol="0">
            <a:spAutoFit/>
          </a:bodyPr>
          <a:lstStyle/>
          <a:p>
            <a:r>
              <a:rPr lang="de-DE" sz="1200" dirty="0" smtClean="0">
                <a:solidFill>
                  <a:schemeClr val="bg2">
                    <a:lumMod val="75000"/>
                  </a:schemeClr>
                </a:solidFill>
                <a:latin typeface="Arial" panose="020B0604020202020204" pitchFamily="34" charset="0"/>
                <a:cs typeface="Arial" panose="020B0604020202020204" pitchFamily="34" charset="0"/>
              </a:rPr>
              <a:t>Chemical </a:t>
            </a:r>
            <a:r>
              <a:rPr lang="de-DE" sz="1200" dirty="0" err="1" smtClean="0">
                <a:solidFill>
                  <a:schemeClr val="bg2">
                    <a:lumMod val="75000"/>
                  </a:schemeClr>
                </a:solidFill>
                <a:latin typeface="Arial" panose="020B0604020202020204" pitchFamily="34" charset="0"/>
                <a:cs typeface="Arial" panose="020B0604020202020204" pitchFamily="34" charset="0"/>
              </a:rPr>
              <a:t>reactions</a:t>
            </a:r>
            <a:endParaRPr lang="de-DE" sz="1200" dirty="0">
              <a:solidFill>
                <a:schemeClr val="bg2">
                  <a:lumMod val="75000"/>
                </a:schemeClr>
              </a:solidFill>
              <a:latin typeface="Arial" panose="020B0604020202020204" pitchFamily="34" charset="0"/>
              <a:cs typeface="Arial" panose="020B0604020202020204" pitchFamily="34" charset="0"/>
            </a:endParaRPr>
          </a:p>
        </p:txBody>
      </p:sp>
      <p:sp>
        <p:nvSpPr>
          <p:cNvPr id="11" name="Textfeld 10"/>
          <p:cNvSpPr txBox="1"/>
          <p:nvPr/>
        </p:nvSpPr>
        <p:spPr>
          <a:xfrm>
            <a:off x="6238128" y="4805563"/>
            <a:ext cx="2096964" cy="276999"/>
          </a:xfrm>
          <a:prstGeom prst="rect">
            <a:avLst/>
          </a:prstGeom>
          <a:noFill/>
        </p:spPr>
        <p:txBody>
          <a:bodyPr wrap="square" rtlCol="0">
            <a:spAutoFit/>
          </a:bodyPr>
          <a:lstStyle/>
          <a:p>
            <a:r>
              <a:rPr lang="de-DE" sz="1200" dirty="0" err="1">
                <a:solidFill>
                  <a:schemeClr val="bg2">
                    <a:lumMod val="75000"/>
                  </a:schemeClr>
                </a:solidFill>
                <a:latin typeface="Arial" panose="020B0604020202020204" pitchFamily="34" charset="0"/>
                <a:cs typeface="Arial" panose="020B0604020202020204" pitchFamily="34" charset="0"/>
              </a:rPr>
              <a:t>Respiratory</a:t>
            </a:r>
            <a:r>
              <a:rPr lang="de-DE" sz="1200" dirty="0">
                <a:solidFill>
                  <a:schemeClr val="bg2">
                    <a:lumMod val="75000"/>
                  </a:schemeClr>
                </a:solidFill>
                <a:latin typeface="Arial" panose="020B0604020202020204" pitchFamily="34" charset="0"/>
                <a:cs typeface="Arial" panose="020B0604020202020204" pitchFamily="34" charset="0"/>
              </a:rPr>
              <a:t> </a:t>
            </a:r>
            <a:r>
              <a:rPr lang="de-DE" sz="1200" dirty="0" err="1">
                <a:solidFill>
                  <a:schemeClr val="bg2">
                    <a:lumMod val="75000"/>
                  </a:schemeClr>
                </a:solidFill>
                <a:latin typeface="Arial" panose="020B0604020202020204" pitchFamily="34" charset="0"/>
                <a:cs typeface="Arial" panose="020B0604020202020204" pitchFamily="34" charset="0"/>
              </a:rPr>
              <a:t>tract</a:t>
            </a:r>
            <a:r>
              <a:rPr lang="de-DE" sz="1200" dirty="0">
                <a:solidFill>
                  <a:schemeClr val="bg2">
                    <a:lumMod val="75000"/>
                  </a:schemeClr>
                </a:solidFill>
                <a:latin typeface="Arial" panose="020B0604020202020204" pitchFamily="34" charset="0"/>
                <a:cs typeface="Arial" panose="020B0604020202020204" pitchFamily="34" charset="0"/>
              </a:rPr>
              <a:t> </a:t>
            </a:r>
            <a:r>
              <a:rPr lang="de-DE" sz="1200" dirty="0" err="1">
                <a:solidFill>
                  <a:schemeClr val="bg2">
                    <a:lumMod val="75000"/>
                  </a:schemeClr>
                </a:solidFill>
                <a:latin typeface="Arial" panose="020B0604020202020204" pitchFamily="34" charset="0"/>
                <a:cs typeface="Arial" panose="020B0604020202020204" pitchFamily="34" charset="0"/>
              </a:rPr>
              <a:t>infection</a:t>
            </a:r>
            <a:endParaRPr lang="de-DE" sz="1200" dirty="0">
              <a:solidFill>
                <a:schemeClr val="bg2">
                  <a:lumMod val="75000"/>
                </a:schemeClr>
              </a:solidFill>
              <a:latin typeface="Arial" panose="020B0604020202020204" pitchFamily="34" charset="0"/>
              <a:cs typeface="Arial" panose="020B0604020202020204" pitchFamily="34" charset="0"/>
            </a:endParaRPr>
          </a:p>
        </p:txBody>
      </p:sp>
      <p:sp>
        <p:nvSpPr>
          <p:cNvPr id="12" name="Textfeld 11"/>
          <p:cNvSpPr txBox="1"/>
          <p:nvPr/>
        </p:nvSpPr>
        <p:spPr>
          <a:xfrm>
            <a:off x="6246860" y="5202180"/>
            <a:ext cx="1152128" cy="276999"/>
          </a:xfrm>
          <a:prstGeom prst="rect">
            <a:avLst/>
          </a:prstGeom>
          <a:noFill/>
        </p:spPr>
        <p:txBody>
          <a:bodyPr wrap="square" rtlCol="0">
            <a:spAutoFit/>
          </a:bodyPr>
          <a:lstStyle/>
          <a:p>
            <a:r>
              <a:rPr lang="de-DE" sz="1200" dirty="0" err="1" smtClean="0">
                <a:solidFill>
                  <a:schemeClr val="bg2">
                    <a:lumMod val="75000"/>
                  </a:schemeClr>
                </a:solidFill>
                <a:latin typeface="Arial" panose="020B0604020202020204" pitchFamily="34" charset="0"/>
                <a:cs typeface="Arial" panose="020B0604020202020204" pitchFamily="34" charset="0"/>
              </a:rPr>
              <a:t>Ozone</a:t>
            </a:r>
            <a:endParaRPr lang="de-DE" sz="1200" dirty="0">
              <a:solidFill>
                <a:schemeClr val="bg2">
                  <a:lumMod val="75000"/>
                </a:schemeClr>
              </a:solidFill>
              <a:latin typeface="Arial" panose="020B0604020202020204" pitchFamily="34" charset="0"/>
              <a:cs typeface="Arial" panose="020B0604020202020204" pitchFamily="34" charset="0"/>
            </a:endParaRPr>
          </a:p>
        </p:txBody>
      </p:sp>
      <p:sp>
        <p:nvSpPr>
          <p:cNvPr id="13" name="Textfeld 12"/>
          <p:cNvSpPr txBox="1"/>
          <p:nvPr/>
        </p:nvSpPr>
        <p:spPr>
          <a:xfrm>
            <a:off x="1691680" y="5532023"/>
            <a:ext cx="1368152" cy="246221"/>
          </a:xfrm>
          <a:prstGeom prst="rect">
            <a:avLst/>
          </a:prstGeom>
          <a:noFill/>
        </p:spPr>
        <p:txBody>
          <a:bodyPr wrap="square" rtlCol="0">
            <a:spAutoFit/>
          </a:bodyPr>
          <a:lstStyle/>
          <a:p>
            <a:r>
              <a:rPr lang="de-DE" sz="1000" dirty="0" smtClean="0">
                <a:solidFill>
                  <a:srgbClr val="006AA9"/>
                </a:solidFill>
                <a:latin typeface="Arial" panose="020B0604020202020204" pitchFamily="34" charset="0"/>
                <a:cs typeface="Arial" panose="020B0604020202020204" pitchFamily="34" charset="0"/>
              </a:rPr>
              <a:t>Relative </a:t>
            </a:r>
            <a:r>
              <a:rPr lang="de-DE" sz="1000" dirty="0" err="1" smtClean="0">
                <a:solidFill>
                  <a:srgbClr val="006AA9"/>
                </a:solidFill>
                <a:latin typeface="Arial" panose="020B0604020202020204" pitchFamily="34" charset="0"/>
                <a:cs typeface="Arial" panose="020B0604020202020204" pitchFamily="34" charset="0"/>
              </a:rPr>
              <a:t>humidity</a:t>
            </a:r>
            <a:endParaRPr lang="de-DE" sz="1000" dirty="0">
              <a:solidFill>
                <a:srgbClr val="006AA9"/>
              </a:solidFill>
              <a:latin typeface="Arial" panose="020B0604020202020204" pitchFamily="34" charset="0"/>
              <a:cs typeface="Arial" panose="020B0604020202020204" pitchFamily="34" charset="0"/>
            </a:endParaRPr>
          </a:p>
        </p:txBody>
      </p:sp>
      <p:sp>
        <p:nvSpPr>
          <p:cNvPr id="14" name="Textfeld 13"/>
          <p:cNvSpPr txBox="1"/>
          <p:nvPr/>
        </p:nvSpPr>
        <p:spPr>
          <a:xfrm>
            <a:off x="3897262" y="1906959"/>
            <a:ext cx="2088232" cy="307777"/>
          </a:xfrm>
          <a:prstGeom prst="rect">
            <a:avLst/>
          </a:prstGeom>
          <a:noFill/>
        </p:spPr>
        <p:txBody>
          <a:bodyPr wrap="square" rtlCol="0">
            <a:spAutoFit/>
          </a:bodyPr>
          <a:lstStyle/>
          <a:p>
            <a:r>
              <a:rPr lang="de-DE" sz="1400" dirty="0" smtClean="0">
                <a:solidFill>
                  <a:srgbClr val="006AA9"/>
                </a:solidFill>
                <a:latin typeface="Arial" panose="020B0604020202020204" pitchFamily="34" charset="0"/>
                <a:cs typeface="Arial" panose="020B0604020202020204" pitchFamily="34" charset="0"/>
              </a:rPr>
              <a:t>40 – 60 % RH</a:t>
            </a:r>
            <a:endParaRPr lang="de-DE" sz="1400" dirty="0">
              <a:solidFill>
                <a:srgbClr val="006AA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14571"/>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r="20395"/>
          <a:stretch/>
        </p:blipFill>
        <p:spPr>
          <a:xfrm>
            <a:off x="1085136" y="846420"/>
            <a:ext cx="8064896" cy="5698800"/>
          </a:xfrm>
          <a:prstGeom prst="rect">
            <a:avLst/>
          </a:prstGeom>
          <a:blipFill>
            <a:blip r:embed="rId3"/>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a:latin typeface="Arial" pitchFamily="34" charset="0"/>
                <a:cs typeface="Arial" pitchFamily="34" charset="0"/>
              </a:rPr>
              <a:t>Danger of germs through aerosols</a:t>
            </a:r>
          </a:p>
        </p:txBody>
      </p:sp>
      <p:sp>
        <p:nvSpPr>
          <p:cNvPr id="3" name="Textfeld 2"/>
          <p:cNvSpPr txBox="1"/>
          <p:nvPr/>
        </p:nvSpPr>
        <p:spPr>
          <a:xfrm>
            <a:off x="432000" y="1872000"/>
            <a:ext cx="3419920" cy="3108543"/>
          </a:xfrm>
          <a:prstGeom prst="rect">
            <a:avLst/>
          </a:prstGeom>
          <a:noFill/>
        </p:spPr>
        <p:txBody>
          <a:bodyPr wrap="square" rtlCol="0">
            <a:spAutoFit/>
          </a:bodyPr>
          <a:lstStyle/>
          <a:p>
            <a:r>
              <a:rPr lang="en-US" sz="1400" dirty="0" smtClean="0">
                <a:solidFill>
                  <a:srgbClr val="006AB3"/>
                </a:solidFill>
                <a:latin typeface="Arial" panose="020B0604020202020204" pitchFamily="34" charset="0"/>
                <a:cs typeface="Arial" panose="020B0604020202020204" pitchFamily="34" charset="0"/>
              </a:rPr>
              <a:t>Under 20% rel. humidity:</a:t>
            </a:r>
          </a:p>
          <a:p>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Tiny droplets dry up</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L</a:t>
            </a:r>
            <a:r>
              <a:rPr lang="en-US" sz="1400" dirty="0" smtClean="0">
                <a:solidFill>
                  <a:schemeClr val="bg2">
                    <a:lumMod val="75000"/>
                  </a:schemeClr>
                </a:solidFill>
                <a:latin typeface="Arial" panose="020B0604020202020204" pitchFamily="34" charset="0"/>
                <a:cs typeface="Arial" panose="020B0604020202020204" pitchFamily="34" charset="0"/>
              </a:rPr>
              <a:t>oaded with flu or cold viruses</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S</a:t>
            </a:r>
            <a:r>
              <a:rPr lang="en-US" sz="1400" dirty="0" smtClean="0">
                <a:solidFill>
                  <a:schemeClr val="bg2">
                    <a:lumMod val="75000"/>
                  </a:schemeClr>
                </a:solidFill>
                <a:latin typeface="Arial" panose="020B0604020202020204" pitchFamily="34" charset="0"/>
                <a:cs typeface="Arial" panose="020B0604020202020204" pitchFamily="34" charset="0"/>
              </a:rPr>
              <a:t>hrink to sizes of up to 0.5 µm</a:t>
            </a:r>
          </a:p>
          <a:p>
            <a:pPr marL="285750" indent="-285750">
              <a:buFont typeface="Wingdings" panose="05000000000000000000" pitchFamily="2" charset="2"/>
              <a:buChar char="§"/>
            </a:pPr>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Salt </a:t>
            </a:r>
            <a:r>
              <a:rPr lang="en-US" sz="1400" dirty="0">
                <a:solidFill>
                  <a:schemeClr val="bg2">
                    <a:lumMod val="75000"/>
                  </a:schemeClr>
                </a:solidFill>
                <a:latin typeface="Arial" panose="020B0604020202020204" pitchFamily="34" charset="0"/>
                <a:cs typeface="Arial" panose="020B0604020202020204" pitchFamily="34" charset="0"/>
              </a:rPr>
              <a:t>concentration increases so much that a veritable crust forms </a:t>
            </a:r>
            <a:r>
              <a:rPr lang="en-US" sz="1400" dirty="0" smtClean="0">
                <a:solidFill>
                  <a:schemeClr val="bg2">
                    <a:lumMod val="75000"/>
                  </a:schemeClr>
                </a:solidFill>
                <a:latin typeface="Arial" panose="020B0604020202020204" pitchFamily="34" charset="0"/>
                <a:cs typeface="Arial" panose="020B0604020202020204" pitchFamily="34" charset="0"/>
              </a:rPr>
              <a:t>around</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C</a:t>
            </a:r>
            <a:r>
              <a:rPr lang="en-US" sz="1400" dirty="0" smtClean="0">
                <a:solidFill>
                  <a:schemeClr val="bg2">
                    <a:lumMod val="75000"/>
                  </a:schemeClr>
                </a:solidFill>
                <a:latin typeface="Arial" panose="020B0604020202020204" pitchFamily="34" charset="0"/>
                <a:cs typeface="Arial" panose="020B0604020202020204" pitchFamily="34" charset="0"/>
              </a:rPr>
              <a:t>apacity </a:t>
            </a:r>
            <a:r>
              <a:rPr lang="en-US" sz="1400" dirty="0">
                <a:solidFill>
                  <a:schemeClr val="bg2">
                    <a:lumMod val="75000"/>
                  </a:schemeClr>
                </a:solidFill>
                <a:latin typeface="Arial" panose="020B0604020202020204" pitchFamily="34" charset="0"/>
                <a:cs typeface="Arial" panose="020B0604020202020204" pitchFamily="34" charset="0"/>
              </a:rPr>
              <a:t>of the germs to survive indoors and the ability of the droplet to float are </a:t>
            </a:r>
            <a:r>
              <a:rPr lang="en-US" sz="1400" dirty="0" smtClean="0">
                <a:solidFill>
                  <a:schemeClr val="bg2">
                    <a:lumMod val="75000"/>
                  </a:schemeClr>
                </a:solidFill>
                <a:latin typeface="Arial" panose="020B0604020202020204" pitchFamily="34" charset="0"/>
                <a:cs typeface="Arial" panose="020B0604020202020204" pitchFamily="34" charset="0"/>
              </a:rPr>
              <a:t>maximized</a:t>
            </a:r>
            <a:endParaRPr lang="de-DE" sz="14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1632994"/>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r="14709"/>
          <a:stretch/>
        </p:blipFill>
        <p:spPr>
          <a:xfrm>
            <a:off x="501452" y="846420"/>
            <a:ext cx="8640960" cy="5698800"/>
          </a:xfrm>
          <a:prstGeom prst="rect">
            <a:avLst/>
          </a:prstGeom>
          <a:blipFill>
            <a:blip r:embed="rId3"/>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a:latin typeface="Arial" pitchFamily="34" charset="0"/>
                <a:cs typeface="Arial" pitchFamily="34" charset="0"/>
              </a:rPr>
              <a:t>Danger of germs through aerosols</a:t>
            </a:r>
          </a:p>
        </p:txBody>
      </p:sp>
      <p:sp>
        <p:nvSpPr>
          <p:cNvPr id="3" name="Textfeld 2"/>
          <p:cNvSpPr txBox="1"/>
          <p:nvPr/>
        </p:nvSpPr>
        <p:spPr>
          <a:xfrm>
            <a:off x="432000" y="1872000"/>
            <a:ext cx="3563936" cy="1815882"/>
          </a:xfrm>
          <a:prstGeom prst="rect">
            <a:avLst/>
          </a:prstGeom>
          <a:noFill/>
        </p:spPr>
        <p:txBody>
          <a:bodyPr wrap="square" rtlCol="0">
            <a:spAutoFit/>
          </a:bodyPr>
          <a:lstStyle/>
          <a:p>
            <a:r>
              <a:rPr lang="en-US" sz="1400" dirty="0" smtClean="0">
                <a:solidFill>
                  <a:srgbClr val="006AB3"/>
                </a:solidFill>
                <a:latin typeface="Arial" panose="020B0604020202020204" pitchFamily="34" charset="0"/>
                <a:cs typeface="Arial" panose="020B0604020202020204" pitchFamily="34" charset="0"/>
              </a:rPr>
              <a:t>Between 40 and 60% rel. humidity:</a:t>
            </a:r>
          </a:p>
          <a:p>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P</a:t>
            </a:r>
            <a:r>
              <a:rPr lang="en-US" sz="1400" dirty="0" smtClean="0">
                <a:solidFill>
                  <a:schemeClr val="bg2">
                    <a:lumMod val="75000"/>
                  </a:schemeClr>
                </a:solidFill>
                <a:latin typeface="Arial" panose="020B0604020202020204" pitchFamily="34" charset="0"/>
                <a:cs typeface="Arial" panose="020B0604020202020204" pitchFamily="34" charset="0"/>
              </a:rPr>
              <a:t>revents </a:t>
            </a:r>
            <a:r>
              <a:rPr lang="en-US" sz="1400" dirty="0">
                <a:solidFill>
                  <a:schemeClr val="bg2">
                    <a:lumMod val="75000"/>
                  </a:schemeClr>
                </a:solidFill>
                <a:latin typeface="Arial" panose="020B0604020202020204" pitchFamily="34" charset="0"/>
                <a:cs typeface="Arial" panose="020B0604020202020204" pitchFamily="34" charset="0"/>
              </a:rPr>
              <a:t>droplets from drying out and forming a salt </a:t>
            </a:r>
            <a:r>
              <a:rPr lang="en-US" sz="1400" dirty="0" smtClean="0">
                <a:solidFill>
                  <a:schemeClr val="bg2">
                    <a:lumMod val="75000"/>
                  </a:schemeClr>
                </a:solidFill>
                <a:latin typeface="Arial" panose="020B0604020202020204" pitchFamily="34" charset="0"/>
                <a:cs typeface="Arial" panose="020B0604020202020204" pitchFamily="34" charset="0"/>
              </a:rPr>
              <a:t>casing</a:t>
            </a:r>
          </a:p>
          <a:p>
            <a:pPr marL="285750" indent="-285750">
              <a:buFont typeface="Wingdings" panose="05000000000000000000" pitchFamily="2" charset="2"/>
              <a:buChar char="§"/>
            </a:pPr>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in </a:t>
            </a:r>
            <a:r>
              <a:rPr lang="en-US" sz="1400" dirty="0">
                <a:solidFill>
                  <a:schemeClr val="bg2">
                    <a:lumMod val="75000"/>
                  </a:schemeClr>
                </a:solidFill>
                <a:latin typeface="Arial" panose="020B0604020202020204" pitchFamily="34" charset="0"/>
                <a:cs typeface="Arial" panose="020B0604020202020204" pitchFamily="34" charset="0"/>
              </a:rPr>
              <a:t>a highly-concentrated saline solution they become inactive within a few </a:t>
            </a:r>
            <a:r>
              <a:rPr lang="en-US" sz="1400" dirty="0" smtClean="0">
                <a:solidFill>
                  <a:schemeClr val="bg2">
                    <a:lumMod val="75000"/>
                  </a:schemeClr>
                </a:solidFill>
                <a:latin typeface="Arial" panose="020B0604020202020204" pitchFamily="34" charset="0"/>
                <a:cs typeface="Arial" panose="020B0604020202020204" pitchFamily="34" charset="0"/>
              </a:rPr>
              <a:t>minutes</a:t>
            </a:r>
            <a:endParaRPr lang="de-DE" sz="14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3268170"/>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r="14709"/>
          <a:stretch/>
        </p:blipFill>
        <p:spPr>
          <a:xfrm>
            <a:off x="501452" y="846420"/>
            <a:ext cx="8640960" cy="5698800"/>
          </a:xfrm>
          <a:prstGeom prst="rect">
            <a:avLst/>
          </a:prstGeom>
          <a:blipFill>
            <a:blip r:embed="rId3">
              <a:duotone>
                <a:schemeClr val="bg2">
                  <a:shade val="45000"/>
                  <a:satMod val="135000"/>
                </a:schemeClr>
                <a:prstClr val="white"/>
              </a:duotone>
            </a:blip>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Float Duration</a:t>
            </a:r>
            <a:endParaRPr lang="en-US" kern="0" dirty="0">
              <a:latin typeface="Arial" pitchFamily="34" charset="0"/>
              <a:cs typeface="Arial" pitchFamily="34" charset="0"/>
            </a:endParaRPr>
          </a:p>
        </p:txBody>
      </p:sp>
      <p:sp>
        <p:nvSpPr>
          <p:cNvPr id="7" name="Rechteck 6"/>
          <p:cNvSpPr/>
          <p:nvPr/>
        </p:nvSpPr>
        <p:spPr bwMode="auto">
          <a:xfrm>
            <a:off x="824920" y="846420"/>
            <a:ext cx="8316416" cy="5698800"/>
          </a:xfrm>
          <a:prstGeom prst="rect">
            <a:avLst/>
          </a:prstGeom>
          <a:solidFill>
            <a:schemeClr val="bg1">
              <a:alpha val="5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1600798"/>
            <a:ext cx="6151000" cy="4348482"/>
          </a:xfrm>
          <a:prstGeom prst="rect">
            <a:avLst/>
          </a:prstGeom>
        </p:spPr>
      </p:pic>
    </p:spTree>
    <p:extLst>
      <p:ext uri="{BB962C8B-B14F-4D97-AF65-F5344CB8AC3E}">
        <p14:creationId xmlns:p14="http://schemas.microsoft.com/office/powerpoint/2010/main" val="2950127212"/>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14709"/>
          <a:stretch/>
        </p:blipFill>
        <p:spPr>
          <a:xfrm>
            <a:off x="501452" y="846420"/>
            <a:ext cx="8640960" cy="5698800"/>
          </a:xfrm>
          <a:prstGeom prst="rect">
            <a:avLst/>
          </a:prstGeom>
          <a:blipFill>
            <a:blip r:embed="rId4">
              <a:duotone>
                <a:schemeClr val="bg2">
                  <a:shade val="45000"/>
                  <a:satMod val="135000"/>
                </a:schemeClr>
                <a:prstClr val="white"/>
              </a:duotone>
            </a:blip>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Float Duration</a:t>
            </a:r>
            <a:endParaRPr lang="en-US" kern="0" dirty="0">
              <a:latin typeface="Arial" pitchFamily="34" charset="0"/>
              <a:cs typeface="Arial" pitchFamily="34" charset="0"/>
            </a:endParaRPr>
          </a:p>
        </p:txBody>
      </p:sp>
      <p:sp>
        <p:nvSpPr>
          <p:cNvPr id="8" name="Rechteck 7"/>
          <p:cNvSpPr/>
          <p:nvPr/>
        </p:nvSpPr>
        <p:spPr bwMode="auto">
          <a:xfrm>
            <a:off x="824920" y="846420"/>
            <a:ext cx="8316416" cy="5698800"/>
          </a:xfrm>
          <a:prstGeom prst="rect">
            <a:avLst/>
          </a:prstGeom>
          <a:solidFill>
            <a:schemeClr val="bg1">
              <a:alpha val="5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sp>
        <p:nvSpPr>
          <p:cNvPr id="6" name="Textfeld 5"/>
          <p:cNvSpPr txBox="1"/>
          <p:nvPr/>
        </p:nvSpPr>
        <p:spPr>
          <a:xfrm>
            <a:off x="432000" y="1872000"/>
            <a:ext cx="4932088" cy="3539430"/>
          </a:xfrm>
          <a:prstGeom prst="rect">
            <a:avLst/>
          </a:prstGeom>
          <a:noFill/>
        </p:spPr>
        <p:txBody>
          <a:bodyPr wrap="square" rtlCol="0">
            <a:spAutoFit/>
          </a:bodyPr>
          <a:lstStyle/>
          <a:p>
            <a:r>
              <a:rPr lang="en-US" sz="1400" dirty="0" smtClean="0">
                <a:solidFill>
                  <a:srgbClr val="006AB3"/>
                </a:solidFill>
                <a:latin typeface="Arial" panose="020B0604020202020204" pitchFamily="34" charset="0"/>
                <a:cs typeface="Arial" panose="020B0604020202020204" pitchFamily="34" charset="0"/>
              </a:rPr>
              <a:t>Experiment: University of West Virginia in Morgantown</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Role of </a:t>
            </a:r>
            <a:r>
              <a:rPr lang="en-US" sz="1400" dirty="0">
                <a:solidFill>
                  <a:schemeClr val="bg2">
                    <a:lumMod val="75000"/>
                  </a:schemeClr>
                </a:solidFill>
                <a:latin typeface="Arial" panose="020B0604020202020204" pitchFamily="34" charset="0"/>
                <a:cs typeface="Arial" panose="020B0604020202020204" pitchFamily="34" charset="0"/>
              </a:rPr>
              <a:t>relative humidity in the aerosol transmission of </a:t>
            </a:r>
            <a:r>
              <a:rPr lang="en-US" sz="1400" dirty="0" smtClean="0">
                <a:solidFill>
                  <a:schemeClr val="bg2">
                    <a:lumMod val="75000"/>
                  </a:schemeClr>
                </a:solidFill>
                <a:latin typeface="Arial" panose="020B0604020202020204" pitchFamily="34" charset="0"/>
                <a:cs typeface="Arial" panose="020B0604020202020204" pitchFamily="34" charset="0"/>
              </a:rPr>
              <a:t>influenza</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simulated </a:t>
            </a:r>
            <a:r>
              <a:rPr lang="en-US" sz="1400" dirty="0">
                <a:solidFill>
                  <a:schemeClr val="bg2">
                    <a:lumMod val="75000"/>
                  </a:schemeClr>
                </a:solidFill>
                <a:latin typeface="Arial" panose="020B0604020202020204" pitchFamily="34" charset="0"/>
                <a:cs typeface="Arial" panose="020B0604020202020204" pitchFamily="34" charset="0"/>
              </a:rPr>
              <a:t>examination room containing coughing and breathing </a:t>
            </a:r>
            <a:r>
              <a:rPr lang="en-US" sz="1400" dirty="0" smtClean="0">
                <a:solidFill>
                  <a:schemeClr val="bg2">
                    <a:lumMod val="75000"/>
                  </a:schemeClr>
                </a:solidFill>
                <a:latin typeface="Arial" panose="020B0604020202020204" pitchFamily="34" charset="0"/>
                <a:cs typeface="Arial" panose="020B0604020202020204" pitchFamily="34" charset="0"/>
              </a:rPr>
              <a:t>manikins</a:t>
            </a:r>
          </a:p>
          <a:p>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de-DE" sz="1400" dirty="0" smtClean="0">
                <a:solidFill>
                  <a:schemeClr val="bg2">
                    <a:lumMod val="75000"/>
                  </a:schemeClr>
                </a:solidFill>
                <a:latin typeface="Arial" panose="020B0604020202020204" pitchFamily="34" charset="0"/>
                <a:cs typeface="Arial" panose="020B0604020202020204" pitchFamily="34" charset="0"/>
              </a:rPr>
              <a:t>First </a:t>
            </a:r>
            <a:r>
              <a:rPr lang="de-DE" sz="1400" dirty="0" err="1" smtClean="0">
                <a:solidFill>
                  <a:schemeClr val="bg2">
                    <a:lumMod val="75000"/>
                  </a:schemeClr>
                </a:solidFill>
                <a:latin typeface="Arial" panose="020B0604020202020204" pitchFamily="34" charset="0"/>
                <a:cs typeface="Arial" panose="020B0604020202020204" pitchFamily="34" charset="0"/>
              </a:rPr>
              <a:t>doll</a:t>
            </a:r>
            <a:r>
              <a:rPr lang="de-DE" sz="1400" dirty="0" smtClean="0">
                <a:solidFill>
                  <a:schemeClr val="bg2">
                    <a:lumMod val="75000"/>
                  </a:schemeClr>
                </a:solidFill>
                <a:latin typeface="Arial" panose="020B0604020202020204" pitchFamily="34" charset="0"/>
                <a:cs typeface="Arial" panose="020B0604020202020204" pitchFamily="34" charset="0"/>
              </a:rPr>
              <a:t> c</a:t>
            </a:r>
            <a:r>
              <a:rPr lang="en-US" sz="1400" dirty="0" err="1" smtClean="0">
                <a:solidFill>
                  <a:schemeClr val="bg2">
                    <a:lumMod val="75000"/>
                  </a:schemeClr>
                </a:solidFill>
                <a:latin typeface="Arial" panose="020B0604020202020204" pitchFamily="34" charset="0"/>
                <a:cs typeface="Arial" panose="020B0604020202020204" pitchFamily="34" charset="0"/>
              </a:rPr>
              <a:t>oughs</a:t>
            </a:r>
            <a:r>
              <a:rPr lang="en-US" sz="1400" dirty="0" smtClean="0">
                <a:solidFill>
                  <a:schemeClr val="bg2">
                    <a:lumMod val="75000"/>
                  </a:schemeClr>
                </a:solidFill>
                <a:latin typeface="Arial" panose="020B0604020202020204" pitchFamily="34" charset="0"/>
                <a:cs typeface="Arial" panose="020B0604020202020204" pitchFamily="34" charset="0"/>
              </a:rPr>
              <a:t> </a:t>
            </a:r>
            <a:r>
              <a:rPr lang="en-US" sz="1400" dirty="0">
                <a:solidFill>
                  <a:schemeClr val="bg2">
                    <a:lumMod val="75000"/>
                  </a:schemeClr>
                </a:solidFill>
                <a:latin typeface="Arial" panose="020B0604020202020204" pitchFamily="34" charset="0"/>
                <a:cs typeface="Arial" panose="020B0604020202020204" pitchFamily="34" charset="0"/>
              </a:rPr>
              <a:t>five times a minute with 100 million influenza viruses </a:t>
            </a:r>
            <a:r>
              <a:rPr lang="en-US" sz="1400" dirty="0" smtClean="0">
                <a:solidFill>
                  <a:schemeClr val="bg2">
                    <a:lumMod val="75000"/>
                  </a:schemeClr>
                </a:solidFill>
                <a:latin typeface="Arial" panose="020B0604020202020204" pitchFamily="34" charset="0"/>
                <a:cs typeface="Arial" panose="020B0604020202020204" pitchFamily="34" charset="0"/>
              </a:rPr>
              <a:t>each</a:t>
            </a: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Second doll has </a:t>
            </a:r>
            <a:r>
              <a:rPr lang="en-US" sz="1400" dirty="0" err="1" smtClean="0">
                <a:solidFill>
                  <a:schemeClr val="bg2">
                    <a:lumMod val="75000"/>
                  </a:schemeClr>
                </a:solidFill>
                <a:latin typeface="Arial" panose="020B0604020202020204" pitchFamily="34" charset="0"/>
                <a:cs typeface="Arial" panose="020B0604020202020204" pitchFamily="34" charset="0"/>
              </a:rPr>
              <a:t>bioaerosol</a:t>
            </a:r>
            <a:r>
              <a:rPr lang="en-US" sz="1400" dirty="0" smtClean="0">
                <a:solidFill>
                  <a:schemeClr val="bg2">
                    <a:lumMod val="75000"/>
                  </a:schemeClr>
                </a:solidFill>
                <a:latin typeface="Arial" panose="020B0604020202020204" pitchFamily="34" charset="0"/>
                <a:cs typeface="Arial" panose="020B0604020202020204" pitchFamily="34" charset="0"/>
              </a:rPr>
              <a:t> </a:t>
            </a:r>
            <a:r>
              <a:rPr lang="en-US" sz="1400" dirty="0">
                <a:solidFill>
                  <a:schemeClr val="bg2">
                    <a:lumMod val="75000"/>
                  </a:schemeClr>
                </a:solidFill>
                <a:latin typeface="Arial" panose="020B0604020202020204" pitchFamily="34" charset="0"/>
                <a:cs typeface="Arial" panose="020B0604020202020204" pitchFamily="34" charset="0"/>
              </a:rPr>
              <a:t>sampler on </a:t>
            </a:r>
            <a:r>
              <a:rPr lang="en-US" sz="1400" dirty="0" smtClean="0">
                <a:solidFill>
                  <a:schemeClr val="bg2">
                    <a:lumMod val="75000"/>
                  </a:schemeClr>
                </a:solidFill>
                <a:latin typeface="Arial" panose="020B0604020202020204" pitchFamily="34" charset="0"/>
                <a:cs typeface="Arial" panose="020B0604020202020204" pitchFamily="34" charset="0"/>
              </a:rPr>
              <a:t>its mouth</a:t>
            </a:r>
          </a:p>
          <a:p>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At constant temperature, the RH was varied from 7–73</a:t>
            </a:r>
            <a:r>
              <a:rPr lang="en-US" sz="1400" dirty="0" smtClean="0">
                <a:solidFill>
                  <a:schemeClr val="bg2">
                    <a:lumMod val="75000"/>
                  </a:schemeClr>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infectivity was assessed by the viral plaque </a:t>
            </a:r>
            <a:r>
              <a:rPr lang="en-US" sz="1400" dirty="0" smtClean="0">
                <a:solidFill>
                  <a:schemeClr val="bg2">
                    <a:lumMod val="75000"/>
                  </a:schemeClr>
                </a:solidFill>
                <a:latin typeface="Arial" panose="020B0604020202020204" pitchFamily="34" charset="0"/>
                <a:cs typeface="Arial" panose="020B0604020202020204" pitchFamily="34" charset="0"/>
              </a:rPr>
              <a:t>assay</a:t>
            </a:r>
          </a:p>
        </p:txBody>
      </p:sp>
    </p:spTree>
    <p:extLst>
      <p:ext uri="{BB962C8B-B14F-4D97-AF65-F5344CB8AC3E}">
        <p14:creationId xmlns:p14="http://schemas.microsoft.com/office/powerpoint/2010/main" val="3671889158"/>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14709"/>
          <a:stretch/>
        </p:blipFill>
        <p:spPr>
          <a:xfrm>
            <a:off x="501452" y="846420"/>
            <a:ext cx="8640960" cy="5698800"/>
          </a:xfrm>
          <a:prstGeom prst="rect">
            <a:avLst/>
          </a:prstGeom>
          <a:blipFill>
            <a:blip r:embed="rId4">
              <a:duotone>
                <a:schemeClr val="bg2">
                  <a:shade val="45000"/>
                  <a:satMod val="135000"/>
                </a:schemeClr>
                <a:prstClr val="white"/>
              </a:duotone>
            </a:blip>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Float Duration</a:t>
            </a:r>
            <a:endParaRPr lang="en-US" kern="0" dirty="0">
              <a:latin typeface="Arial" pitchFamily="34" charset="0"/>
              <a:cs typeface="Arial" pitchFamily="34" charset="0"/>
            </a:endParaRPr>
          </a:p>
        </p:txBody>
      </p:sp>
      <p:sp>
        <p:nvSpPr>
          <p:cNvPr id="8" name="Rechteck 7"/>
          <p:cNvSpPr/>
          <p:nvPr/>
        </p:nvSpPr>
        <p:spPr bwMode="auto">
          <a:xfrm>
            <a:off x="824920" y="846420"/>
            <a:ext cx="8316416" cy="5698800"/>
          </a:xfrm>
          <a:prstGeom prst="rect">
            <a:avLst/>
          </a:prstGeom>
          <a:solidFill>
            <a:schemeClr val="bg1">
              <a:alpha val="5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sp>
        <p:nvSpPr>
          <p:cNvPr id="6" name="Textfeld 5"/>
          <p:cNvSpPr txBox="1"/>
          <p:nvPr/>
        </p:nvSpPr>
        <p:spPr>
          <a:xfrm>
            <a:off x="432000" y="1872000"/>
            <a:ext cx="4572048" cy="3539430"/>
          </a:xfrm>
          <a:prstGeom prst="rect">
            <a:avLst/>
          </a:prstGeom>
          <a:noFill/>
        </p:spPr>
        <p:txBody>
          <a:bodyPr wrap="square" rtlCol="0">
            <a:spAutoFit/>
          </a:bodyPr>
          <a:lstStyle/>
          <a:p>
            <a:r>
              <a:rPr lang="de-DE" sz="1400" dirty="0" err="1" smtClean="0">
                <a:solidFill>
                  <a:srgbClr val="006AB3"/>
                </a:solidFill>
                <a:latin typeface="Arial" panose="020B0604020202020204" pitchFamily="34" charset="0"/>
                <a:cs typeface="Arial" panose="020B0604020202020204" pitchFamily="34" charset="0"/>
              </a:rPr>
              <a:t>Results</a:t>
            </a:r>
            <a:r>
              <a:rPr lang="de-DE" sz="1400" dirty="0">
                <a:solidFill>
                  <a:srgbClr val="006AB3"/>
                </a:solidFill>
                <a:latin typeface="Arial" panose="020B0604020202020204" pitchFamily="34" charset="0"/>
                <a:cs typeface="Arial" panose="020B0604020202020204" pitchFamily="34" charset="0"/>
              </a:rPr>
              <a:t> </a:t>
            </a:r>
            <a:r>
              <a:rPr lang="de-DE" sz="1400" dirty="0" smtClean="0">
                <a:solidFill>
                  <a:srgbClr val="006AB3"/>
                </a:solidFill>
                <a:latin typeface="Arial" panose="020B0604020202020204" pitchFamily="34" charset="0"/>
                <a:cs typeface="Arial" panose="020B0604020202020204" pitchFamily="34" charset="0"/>
              </a:rPr>
              <a:t>after 60 </a:t>
            </a:r>
            <a:r>
              <a:rPr lang="de-DE" sz="1400" dirty="0" err="1" smtClean="0">
                <a:solidFill>
                  <a:srgbClr val="006AB3"/>
                </a:solidFill>
                <a:latin typeface="Arial" panose="020B0604020202020204" pitchFamily="34" charset="0"/>
                <a:cs typeface="Arial" panose="020B0604020202020204" pitchFamily="34" charset="0"/>
              </a:rPr>
              <a:t>minutes</a:t>
            </a:r>
            <a:endParaRPr lang="de-DE" sz="1400" dirty="0" smtClean="0">
              <a:solidFill>
                <a:srgbClr val="006AB3"/>
              </a:solidFill>
              <a:latin typeface="Arial" panose="020B0604020202020204" pitchFamily="34" charset="0"/>
              <a:cs typeface="Arial" panose="020B0604020202020204" pitchFamily="34" charset="0"/>
            </a:endParaRPr>
          </a:p>
          <a:p>
            <a:endParaRPr lang="de-DE"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At </a:t>
            </a:r>
            <a:r>
              <a:rPr lang="en-US" sz="1400" dirty="0">
                <a:solidFill>
                  <a:schemeClr val="bg2">
                    <a:lumMod val="75000"/>
                  </a:schemeClr>
                </a:solidFill>
                <a:latin typeface="Arial" panose="020B0604020202020204" pitchFamily="34" charset="0"/>
                <a:cs typeface="Arial" panose="020B0604020202020204" pitchFamily="34" charset="0"/>
              </a:rPr>
              <a:t>relative humidity </a:t>
            </a:r>
            <a:r>
              <a:rPr lang="en-US" sz="1400" dirty="0" smtClean="0">
                <a:solidFill>
                  <a:schemeClr val="bg2">
                    <a:lumMod val="75000"/>
                  </a:schemeClr>
                </a:solidFill>
                <a:latin typeface="Arial" panose="020B0604020202020204" pitchFamily="34" charset="0"/>
                <a:cs typeface="Arial" panose="020B0604020202020204" pitchFamily="34" charset="0"/>
              </a:rPr>
              <a:t>≤ 23% </a:t>
            </a:r>
            <a:r>
              <a:rPr lang="en-US" sz="1400" dirty="0" smtClean="0">
                <a:solidFill>
                  <a:schemeClr val="bg2">
                    <a:lumMod val="75000"/>
                  </a:schemeClr>
                </a:solidFill>
                <a:latin typeface="Arial" panose="020B0604020202020204" pitchFamily="34" charset="0"/>
                <a:cs typeface="Arial" panose="020B0604020202020204" pitchFamily="34" charset="0"/>
                <a:sym typeface="Wingdings" panose="05000000000000000000" pitchFamily="2" charset="2"/>
              </a:rPr>
              <a:t> total virus </a:t>
            </a:r>
            <a:r>
              <a:rPr lang="en-US" sz="1400" dirty="0">
                <a:solidFill>
                  <a:schemeClr val="bg2">
                    <a:lumMod val="75000"/>
                  </a:schemeClr>
                </a:solidFill>
                <a:latin typeface="Arial" panose="020B0604020202020204" pitchFamily="34" charset="0"/>
                <a:cs typeface="Arial" panose="020B0604020202020204" pitchFamily="34" charset="0"/>
              </a:rPr>
              <a:t>retained 70.6–77.3</a:t>
            </a:r>
            <a:r>
              <a:rPr lang="en-US" sz="1400" dirty="0" smtClean="0">
                <a:solidFill>
                  <a:schemeClr val="bg2">
                    <a:lumMod val="75000"/>
                  </a:schemeClr>
                </a:solidFill>
                <a:latin typeface="Arial" panose="020B0604020202020204" pitchFamily="34" charset="0"/>
                <a:cs typeface="Arial" panose="020B0604020202020204" pitchFamily="34" charset="0"/>
              </a:rPr>
              <a:t>% infectivity</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At </a:t>
            </a:r>
            <a:r>
              <a:rPr lang="en-US" sz="1400" dirty="0">
                <a:solidFill>
                  <a:schemeClr val="bg2">
                    <a:lumMod val="75000"/>
                  </a:schemeClr>
                </a:solidFill>
                <a:latin typeface="Arial" panose="020B0604020202020204" pitchFamily="34" charset="0"/>
                <a:cs typeface="Arial" panose="020B0604020202020204" pitchFamily="34" charset="0"/>
              </a:rPr>
              <a:t>relative humidity </a:t>
            </a:r>
            <a:r>
              <a:rPr lang="en-US" sz="1400" dirty="0" smtClean="0">
                <a:solidFill>
                  <a:schemeClr val="bg2">
                    <a:lumMod val="75000"/>
                  </a:schemeClr>
                </a:solidFill>
                <a:latin typeface="Arial" panose="020B0604020202020204" pitchFamily="34" charset="0"/>
                <a:cs typeface="Arial" panose="020B0604020202020204" pitchFamily="34" charset="0"/>
              </a:rPr>
              <a:t>≥ 43% </a:t>
            </a:r>
            <a:r>
              <a:rPr lang="en-US" sz="1400" dirty="0" smtClean="0">
                <a:solidFill>
                  <a:schemeClr val="bg2">
                    <a:lumMod val="75000"/>
                  </a:schemeClr>
                </a:solidFill>
                <a:latin typeface="Arial" panose="020B0604020202020204" pitchFamily="34" charset="0"/>
                <a:cs typeface="Arial" panose="020B0604020202020204" pitchFamily="34" charset="0"/>
                <a:sym typeface="Wingdings" panose="05000000000000000000" pitchFamily="2" charset="2"/>
              </a:rPr>
              <a:t> total virus </a:t>
            </a:r>
            <a:r>
              <a:rPr lang="en-US" sz="1400" dirty="0">
                <a:solidFill>
                  <a:schemeClr val="bg2">
                    <a:lumMod val="75000"/>
                  </a:schemeClr>
                </a:solidFill>
                <a:latin typeface="Arial" panose="020B0604020202020204" pitchFamily="34" charset="0"/>
                <a:cs typeface="Arial" panose="020B0604020202020204" pitchFamily="34" charset="0"/>
                <a:sym typeface="Wingdings" panose="05000000000000000000" pitchFamily="2" charset="2"/>
              </a:rPr>
              <a:t>retained 14.6–22.2% </a:t>
            </a:r>
            <a:r>
              <a:rPr lang="en-US" sz="1400" dirty="0" smtClean="0">
                <a:solidFill>
                  <a:schemeClr val="bg2">
                    <a:lumMod val="75000"/>
                  </a:schemeClr>
                </a:solidFill>
                <a:latin typeface="Arial" panose="020B0604020202020204" pitchFamily="34" charset="0"/>
                <a:cs typeface="Arial" panose="020B0604020202020204" pitchFamily="34" charset="0"/>
              </a:rPr>
              <a:t>infectivity</a:t>
            </a:r>
          </a:p>
          <a:p>
            <a:endParaRPr lang="en-US" sz="1400" dirty="0">
              <a:solidFill>
                <a:schemeClr val="bg2">
                  <a:lumMod val="75000"/>
                </a:schemeClr>
              </a:solidFill>
              <a:latin typeface="Arial" panose="020B0604020202020204" pitchFamily="34" charset="0"/>
              <a:cs typeface="Arial" panose="020B0604020202020204" pitchFamily="34" charset="0"/>
            </a:endParaRPr>
          </a:p>
          <a:p>
            <a:r>
              <a:rPr lang="en-US" sz="1400" dirty="0">
                <a:solidFill>
                  <a:srgbClr val="006AB3"/>
                </a:solidFill>
                <a:latin typeface="Arial" panose="020B0604020202020204" pitchFamily="34" charset="0"/>
                <a:cs typeface="Arial" panose="020B0604020202020204" pitchFamily="34" charset="0"/>
              </a:rPr>
              <a:t>Analysis of the individual aerosol </a:t>
            </a:r>
            <a:r>
              <a:rPr lang="en-US" sz="1400" dirty="0" smtClean="0">
                <a:solidFill>
                  <a:srgbClr val="006AB3"/>
                </a:solidFill>
                <a:latin typeface="Arial" panose="020B0604020202020204" pitchFamily="34" charset="0"/>
                <a:cs typeface="Arial" panose="020B0604020202020204" pitchFamily="34" charset="0"/>
              </a:rPr>
              <a:t>fractions</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similar loss in infectivity among the </a:t>
            </a:r>
            <a:r>
              <a:rPr lang="en-US" sz="1400" dirty="0" smtClean="0">
                <a:solidFill>
                  <a:schemeClr val="bg2">
                    <a:lumMod val="75000"/>
                  </a:schemeClr>
                </a:solidFill>
                <a:latin typeface="Arial" panose="020B0604020202020204" pitchFamily="34" charset="0"/>
                <a:cs typeface="Arial" panose="020B0604020202020204" pitchFamily="34" charset="0"/>
              </a:rPr>
              <a:t>fractions</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r>
              <a:rPr lang="en-US" sz="1400" dirty="0" smtClean="0">
                <a:solidFill>
                  <a:srgbClr val="006AB3"/>
                </a:solidFill>
                <a:latin typeface="Arial" panose="020B0604020202020204" pitchFamily="34" charset="0"/>
                <a:cs typeface="Arial" panose="020B0604020202020204" pitchFamily="34" charset="0"/>
              </a:rPr>
              <a:t>Time </a:t>
            </a:r>
            <a:r>
              <a:rPr lang="en-US" sz="1400" dirty="0">
                <a:solidFill>
                  <a:srgbClr val="006AB3"/>
                </a:solidFill>
                <a:latin typeface="Arial" panose="020B0604020202020204" pitchFamily="34" charset="0"/>
                <a:cs typeface="Arial" panose="020B0604020202020204" pitchFamily="34" charset="0"/>
              </a:rPr>
              <a:t>interval </a:t>
            </a:r>
            <a:r>
              <a:rPr lang="en-US" sz="1400" dirty="0" smtClean="0">
                <a:solidFill>
                  <a:srgbClr val="006AB3"/>
                </a:solidFill>
                <a:latin typeface="Arial" panose="020B0604020202020204" pitchFamily="34" charset="0"/>
                <a:cs typeface="Arial" panose="020B0604020202020204" pitchFamily="34" charset="0"/>
              </a:rPr>
              <a:t>analysis</a:t>
            </a:r>
          </a:p>
          <a:p>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most of the loss in infectivity within each aerosol fraction occurred 0–15 minutes after </a:t>
            </a:r>
            <a:r>
              <a:rPr lang="en-US" sz="1400" dirty="0" smtClean="0">
                <a:solidFill>
                  <a:schemeClr val="bg2">
                    <a:lumMod val="75000"/>
                  </a:schemeClr>
                </a:solidFill>
                <a:latin typeface="Arial" panose="020B0604020202020204" pitchFamily="34" charset="0"/>
                <a:cs typeface="Arial" panose="020B0604020202020204" pitchFamily="34" charset="0"/>
              </a:rPr>
              <a:t>coughing</a:t>
            </a:r>
          </a:p>
        </p:txBody>
      </p:sp>
    </p:spTree>
    <p:extLst>
      <p:ext uri="{BB962C8B-B14F-4D97-AF65-F5344CB8AC3E}">
        <p14:creationId xmlns:p14="http://schemas.microsoft.com/office/powerpoint/2010/main" val="688809452"/>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14709"/>
          <a:stretch/>
        </p:blipFill>
        <p:spPr>
          <a:xfrm>
            <a:off x="501452" y="846420"/>
            <a:ext cx="8640960" cy="5698800"/>
          </a:xfrm>
          <a:prstGeom prst="rect">
            <a:avLst/>
          </a:prstGeom>
          <a:blipFill>
            <a:blip r:embed="rId4">
              <a:duotone>
                <a:schemeClr val="bg2">
                  <a:shade val="45000"/>
                  <a:satMod val="135000"/>
                </a:schemeClr>
                <a:prstClr val="white"/>
              </a:duotone>
            </a:blip>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Float Duration</a:t>
            </a:r>
            <a:endParaRPr lang="en-US" kern="0" dirty="0">
              <a:latin typeface="Arial" pitchFamily="34" charset="0"/>
              <a:cs typeface="Arial" pitchFamily="34" charset="0"/>
            </a:endParaRPr>
          </a:p>
        </p:txBody>
      </p:sp>
      <p:sp>
        <p:nvSpPr>
          <p:cNvPr id="8" name="Rechteck 7"/>
          <p:cNvSpPr/>
          <p:nvPr/>
        </p:nvSpPr>
        <p:spPr bwMode="auto">
          <a:xfrm>
            <a:off x="824920" y="846420"/>
            <a:ext cx="8316416" cy="5698800"/>
          </a:xfrm>
          <a:prstGeom prst="rect">
            <a:avLst/>
          </a:prstGeom>
          <a:solidFill>
            <a:schemeClr val="bg1">
              <a:alpha val="5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sp>
        <p:nvSpPr>
          <p:cNvPr id="6" name="Textfeld 5"/>
          <p:cNvSpPr txBox="1"/>
          <p:nvPr/>
        </p:nvSpPr>
        <p:spPr>
          <a:xfrm>
            <a:off x="432000" y="1872000"/>
            <a:ext cx="4572048" cy="2462213"/>
          </a:xfrm>
          <a:prstGeom prst="rect">
            <a:avLst/>
          </a:prstGeom>
          <a:noFill/>
        </p:spPr>
        <p:txBody>
          <a:bodyPr wrap="square" rtlCol="0">
            <a:spAutoFit/>
          </a:bodyPr>
          <a:lstStyle/>
          <a:p>
            <a:r>
              <a:rPr lang="de-DE" sz="1400" dirty="0" err="1" smtClean="0">
                <a:solidFill>
                  <a:srgbClr val="006AB3"/>
                </a:solidFill>
                <a:latin typeface="Arial" panose="020B0604020202020204" pitchFamily="34" charset="0"/>
                <a:cs typeface="Arial" panose="020B0604020202020204" pitchFamily="34" charset="0"/>
              </a:rPr>
              <a:t>Conclusion</a:t>
            </a:r>
            <a:endParaRPr lang="de-DE" sz="1400" dirty="0" smtClean="0">
              <a:solidFill>
                <a:srgbClr val="006AB3"/>
              </a:solidFill>
              <a:latin typeface="Arial" panose="020B0604020202020204" pitchFamily="34" charset="0"/>
              <a:cs typeface="Arial" panose="020B0604020202020204" pitchFamily="34" charset="0"/>
            </a:endParaRPr>
          </a:p>
          <a:p>
            <a:endParaRPr lang="de-DE"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At low relative humidity, influenza retains maximal infectivity</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Inactivation </a:t>
            </a:r>
            <a:r>
              <a:rPr lang="en-US" sz="1400" dirty="0">
                <a:solidFill>
                  <a:schemeClr val="bg2">
                    <a:lumMod val="75000"/>
                  </a:schemeClr>
                </a:solidFill>
                <a:latin typeface="Arial" panose="020B0604020202020204" pitchFamily="34" charset="0"/>
                <a:cs typeface="Arial" panose="020B0604020202020204" pitchFamily="34" charset="0"/>
              </a:rPr>
              <a:t>of the virus at higher relative humidity occurs rapidly after </a:t>
            </a:r>
            <a:r>
              <a:rPr lang="en-US" sz="1400" dirty="0" smtClean="0">
                <a:solidFill>
                  <a:schemeClr val="bg2">
                    <a:lumMod val="75000"/>
                  </a:schemeClr>
                </a:solidFill>
                <a:latin typeface="Arial" panose="020B0604020202020204" pitchFamily="34" charset="0"/>
                <a:cs typeface="Arial" panose="020B0604020202020204" pitchFamily="34" charset="0"/>
              </a:rPr>
              <a:t>coughing</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Maintaining </a:t>
            </a:r>
            <a:r>
              <a:rPr lang="en-US" sz="1400" dirty="0">
                <a:solidFill>
                  <a:schemeClr val="bg2">
                    <a:lumMod val="75000"/>
                  </a:schemeClr>
                </a:solidFill>
                <a:latin typeface="Arial" panose="020B0604020202020204" pitchFamily="34" charset="0"/>
                <a:cs typeface="Arial" panose="020B0604020202020204" pitchFamily="34" charset="0"/>
              </a:rPr>
              <a:t>indoor relative humidity &gt;40% will significantly reduce the infectivity of aerosolized </a:t>
            </a:r>
            <a:r>
              <a:rPr lang="en-US" sz="1400" dirty="0" smtClean="0">
                <a:solidFill>
                  <a:schemeClr val="bg2">
                    <a:lumMod val="75000"/>
                  </a:schemeClr>
                </a:solidFill>
                <a:latin typeface="Arial" panose="020B0604020202020204" pitchFamily="34" charset="0"/>
                <a:cs typeface="Arial" panose="020B0604020202020204" pitchFamily="34" charset="0"/>
              </a:rPr>
              <a:t>virus</a:t>
            </a:r>
          </a:p>
        </p:txBody>
      </p:sp>
    </p:spTree>
    <p:extLst>
      <p:ext uri="{BB962C8B-B14F-4D97-AF65-F5344CB8AC3E}">
        <p14:creationId xmlns:p14="http://schemas.microsoft.com/office/powerpoint/2010/main" val="1608281024"/>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r="26847"/>
          <a:stretch/>
        </p:blipFill>
        <p:spPr>
          <a:xfrm>
            <a:off x="3059832" y="845895"/>
            <a:ext cx="6084168" cy="5688256"/>
          </a:xfrm>
          <a:prstGeom prst="rect">
            <a:avLst/>
          </a:prstGeom>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a:latin typeface="Arial" pitchFamily="34" charset="0"/>
                <a:cs typeface="Arial" pitchFamily="34" charset="0"/>
              </a:rPr>
              <a:t>A study on patient infections and indoor air</a:t>
            </a:r>
          </a:p>
        </p:txBody>
      </p:sp>
      <p:sp>
        <p:nvSpPr>
          <p:cNvPr id="6" name="Textfeld 5"/>
          <p:cNvSpPr txBox="1"/>
          <p:nvPr/>
        </p:nvSpPr>
        <p:spPr>
          <a:xfrm>
            <a:off x="432000" y="1872000"/>
            <a:ext cx="3563936" cy="2677656"/>
          </a:xfrm>
          <a:prstGeom prst="rect">
            <a:avLst/>
          </a:prstGeom>
          <a:noFill/>
        </p:spPr>
        <p:txBody>
          <a:bodyPr wrap="square" rtlCol="0">
            <a:spAutoFit/>
          </a:bodyPr>
          <a:lstStyle/>
          <a:p>
            <a:r>
              <a:rPr lang="en-US" sz="1400" dirty="0">
                <a:solidFill>
                  <a:srgbClr val="006AB3"/>
                </a:solidFill>
                <a:latin typeface="Arial" panose="020B0604020202020204" pitchFamily="34" charset="0"/>
                <a:cs typeface="Arial" panose="020B0604020202020204" pitchFamily="34" charset="0"/>
              </a:rPr>
              <a:t>Room environment also influences patient infection </a:t>
            </a:r>
            <a:r>
              <a:rPr lang="en-US" sz="1400" dirty="0" smtClean="0">
                <a:solidFill>
                  <a:srgbClr val="006AB3"/>
                </a:solidFill>
                <a:latin typeface="Arial" panose="020B0604020202020204" pitchFamily="34" charset="0"/>
                <a:cs typeface="Arial" panose="020B0604020202020204" pitchFamily="34" charset="0"/>
              </a:rPr>
              <a:t>rates</a:t>
            </a:r>
          </a:p>
          <a:p>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Microbiome project in a new </a:t>
            </a:r>
            <a:r>
              <a:rPr lang="en-US" sz="1400" dirty="0" smtClean="0">
                <a:solidFill>
                  <a:schemeClr val="bg2">
                    <a:lumMod val="75000"/>
                  </a:schemeClr>
                </a:solidFill>
                <a:latin typeface="Arial" panose="020B0604020202020204" pitchFamily="34" charset="0"/>
                <a:cs typeface="Arial" panose="020B0604020202020204" pitchFamily="34" charset="0"/>
              </a:rPr>
              <a:t>hospital</a:t>
            </a:r>
          </a:p>
          <a:p>
            <a:pPr marL="285750" indent="-285750">
              <a:lnSpc>
                <a:spcPct val="150000"/>
              </a:lnSpc>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1.2 </a:t>
            </a:r>
            <a:r>
              <a:rPr lang="en-US" sz="1400" dirty="0">
                <a:solidFill>
                  <a:schemeClr val="bg2">
                    <a:lumMod val="75000"/>
                  </a:schemeClr>
                </a:solidFill>
                <a:latin typeface="Arial" panose="020B0604020202020204" pitchFamily="34" charset="0"/>
                <a:cs typeface="Arial" panose="020B0604020202020204" pitchFamily="34" charset="0"/>
              </a:rPr>
              <a:t>million square feet </a:t>
            </a: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240 single-occupancy inpatient rooms </a:t>
            </a: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52 ICU beds. 28 operating suites </a:t>
            </a: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A </a:t>
            </a:r>
            <a:r>
              <a:rPr lang="en-US" sz="1400" dirty="0">
                <a:solidFill>
                  <a:schemeClr val="bg2">
                    <a:lumMod val="75000"/>
                  </a:schemeClr>
                </a:solidFill>
                <a:latin typeface="Arial" panose="020B0604020202020204" pitchFamily="34" charset="0"/>
                <a:cs typeface="Arial" panose="020B0604020202020204" pitchFamily="34" charset="0"/>
              </a:rPr>
              <a:t>three layer study over 13 </a:t>
            </a:r>
            <a:r>
              <a:rPr lang="en-US" sz="1400" dirty="0" smtClean="0">
                <a:solidFill>
                  <a:schemeClr val="bg2">
                    <a:lumMod val="75000"/>
                  </a:schemeClr>
                </a:solidFill>
                <a:latin typeface="Arial" panose="020B0604020202020204" pitchFamily="34" charset="0"/>
                <a:cs typeface="Arial" panose="020B0604020202020204" pitchFamily="34" charset="0"/>
              </a:rPr>
              <a:t>months</a:t>
            </a:r>
          </a:p>
          <a:p>
            <a:pPr marL="285750" indent="-285750">
              <a:lnSpc>
                <a:spcPct val="150000"/>
              </a:lnSpc>
              <a:buFont typeface="Wingdings" panose="05000000000000000000" pitchFamily="2" charset="2"/>
              <a:buChar char="§"/>
            </a:pPr>
            <a:r>
              <a:rPr lang="en-US" sz="1400" dirty="0">
                <a:solidFill>
                  <a:srgbClr val="006AA9"/>
                </a:solidFill>
                <a:latin typeface="Arial" panose="020B0604020202020204" pitchFamily="34" charset="0"/>
                <a:cs typeface="Arial" panose="020B0604020202020204" pitchFamily="34" charset="0"/>
              </a:rPr>
              <a:t>10 </a:t>
            </a:r>
            <a:r>
              <a:rPr lang="en-US" sz="1400" dirty="0" smtClean="0">
                <a:solidFill>
                  <a:srgbClr val="006AA9"/>
                </a:solidFill>
                <a:latin typeface="Arial" panose="020B0604020202020204" pitchFamily="34" charset="0"/>
                <a:cs typeface="Arial" panose="020B0604020202020204" pitchFamily="34" charset="0"/>
              </a:rPr>
              <a:t>monitored patient </a:t>
            </a:r>
            <a:r>
              <a:rPr lang="en-US" sz="1400" dirty="0">
                <a:solidFill>
                  <a:srgbClr val="006AA9"/>
                </a:solidFill>
                <a:latin typeface="Arial" panose="020B0604020202020204" pitchFamily="34" charset="0"/>
                <a:cs typeface="Arial" panose="020B0604020202020204" pitchFamily="34" charset="0"/>
              </a:rPr>
              <a:t>rooms</a:t>
            </a:r>
          </a:p>
        </p:txBody>
      </p:sp>
    </p:spTree>
    <p:extLst>
      <p:ext uri="{BB962C8B-B14F-4D97-AF65-F5344CB8AC3E}">
        <p14:creationId xmlns:p14="http://schemas.microsoft.com/office/powerpoint/2010/main" val="2053660107"/>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r="10306"/>
          <a:stretch/>
        </p:blipFill>
        <p:spPr>
          <a:xfrm>
            <a:off x="1478379" y="846420"/>
            <a:ext cx="7665621" cy="5698800"/>
          </a:xfrm>
          <a:prstGeom prst="rect">
            <a:avLst/>
          </a:prstGeom>
          <a:blipFill>
            <a:blip r:embed="rId3"/>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a:latin typeface="Arial" pitchFamily="34" charset="0"/>
                <a:cs typeface="Arial" pitchFamily="34" charset="0"/>
              </a:rPr>
              <a:t>A study on patient infections and indoor air</a:t>
            </a:r>
          </a:p>
        </p:txBody>
      </p:sp>
      <p:sp>
        <p:nvSpPr>
          <p:cNvPr id="3" name="Rechteck 2"/>
          <p:cNvSpPr/>
          <p:nvPr/>
        </p:nvSpPr>
        <p:spPr bwMode="auto">
          <a:xfrm>
            <a:off x="1403648" y="836712"/>
            <a:ext cx="7740352" cy="5716488"/>
          </a:xfrm>
          <a:prstGeom prst="rect">
            <a:avLst/>
          </a:prstGeom>
          <a:solidFill>
            <a:schemeClr val="bg1">
              <a:alpha val="8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graphicFrame>
        <p:nvGraphicFramePr>
          <p:cNvPr id="23" name="Diagramm 22"/>
          <p:cNvGraphicFramePr/>
          <p:nvPr>
            <p:extLst>
              <p:ext uri="{D42A27DB-BD31-4B8C-83A1-F6EECF244321}">
                <p14:modId xmlns:p14="http://schemas.microsoft.com/office/powerpoint/2010/main" val="3853068277"/>
              </p:ext>
            </p:extLst>
          </p:nvPr>
        </p:nvGraphicFramePr>
        <p:xfrm>
          <a:off x="1451992" y="1957288"/>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feld 3"/>
          <p:cNvSpPr txBox="1"/>
          <p:nvPr/>
        </p:nvSpPr>
        <p:spPr>
          <a:xfrm>
            <a:off x="1115616" y="1465039"/>
            <a:ext cx="1008112" cy="307777"/>
          </a:xfrm>
          <a:prstGeom prst="rect">
            <a:avLst/>
          </a:prstGeom>
          <a:noFill/>
        </p:spPr>
        <p:txBody>
          <a:bodyPr wrap="square" rtlCol="0">
            <a:spAutoFit/>
          </a:bodyPr>
          <a:lstStyle/>
          <a:p>
            <a:pPr algn="ctr"/>
            <a:r>
              <a:rPr lang="de-DE" sz="1400" dirty="0" err="1" smtClean="0">
                <a:solidFill>
                  <a:schemeClr val="bg2">
                    <a:lumMod val="75000"/>
                  </a:schemeClr>
                </a:solidFill>
                <a:latin typeface="Arial" panose="020B0604020202020204" pitchFamily="34" charset="0"/>
                <a:cs typeface="Arial" panose="020B0604020202020204" pitchFamily="34" charset="0"/>
              </a:rPr>
              <a:t>Indoor</a:t>
            </a:r>
            <a:r>
              <a:rPr lang="de-DE" sz="1400" dirty="0" smtClean="0">
                <a:solidFill>
                  <a:schemeClr val="bg2">
                    <a:lumMod val="75000"/>
                  </a:schemeClr>
                </a:solidFill>
                <a:latin typeface="Arial" panose="020B0604020202020204" pitchFamily="34" charset="0"/>
                <a:cs typeface="Arial" panose="020B0604020202020204" pitchFamily="34" charset="0"/>
              </a:rPr>
              <a:t> RH</a:t>
            </a:r>
            <a:endParaRPr lang="de-DE" sz="1400" dirty="0">
              <a:solidFill>
                <a:schemeClr val="bg2">
                  <a:lumMod val="75000"/>
                </a:schemeClr>
              </a:solidFill>
              <a:latin typeface="Arial" panose="020B0604020202020204" pitchFamily="34" charset="0"/>
              <a:cs typeface="Arial" panose="020B0604020202020204" pitchFamily="34" charset="0"/>
            </a:endParaRPr>
          </a:p>
        </p:txBody>
      </p:sp>
      <p:sp>
        <p:nvSpPr>
          <p:cNvPr id="7" name="Textfeld 6"/>
          <p:cNvSpPr txBox="1"/>
          <p:nvPr/>
        </p:nvSpPr>
        <p:spPr>
          <a:xfrm>
            <a:off x="6300192" y="1340768"/>
            <a:ext cx="2016224" cy="523220"/>
          </a:xfrm>
          <a:prstGeom prst="rect">
            <a:avLst/>
          </a:prstGeom>
          <a:noFill/>
          <a:ln>
            <a:noFill/>
          </a:ln>
        </p:spPr>
        <p:txBody>
          <a:bodyPr wrap="square" rtlCol="0">
            <a:spAutoFit/>
          </a:bodyPr>
          <a:lstStyle/>
          <a:p>
            <a:pPr algn="ctr"/>
            <a:r>
              <a:rPr lang="de-DE" sz="1400" dirty="0" err="1" smtClean="0">
                <a:solidFill>
                  <a:schemeClr val="bg2">
                    <a:lumMod val="75000"/>
                  </a:schemeClr>
                </a:solidFill>
                <a:latin typeface="Arial" panose="020B0604020202020204" pitchFamily="34" charset="0"/>
                <a:cs typeface="Arial" panose="020B0604020202020204" pitchFamily="34" charset="0"/>
              </a:rPr>
              <a:t>Healthcare</a:t>
            </a:r>
            <a:r>
              <a:rPr lang="de-DE" sz="1400" dirty="0" smtClean="0">
                <a:solidFill>
                  <a:schemeClr val="bg2">
                    <a:lumMod val="75000"/>
                  </a:schemeClr>
                </a:solidFill>
                <a:latin typeface="Arial" panose="020B0604020202020204" pitchFamily="34" charset="0"/>
                <a:cs typeface="Arial" panose="020B0604020202020204" pitchFamily="34" charset="0"/>
              </a:rPr>
              <a:t>-Associated</a:t>
            </a:r>
          </a:p>
          <a:p>
            <a:pPr algn="ctr"/>
            <a:r>
              <a:rPr lang="de-DE" sz="1400" dirty="0" err="1" smtClean="0">
                <a:solidFill>
                  <a:schemeClr val="bg2">
                    <a:lumMod val="75000"/>
                  </a:schemeClr>
                </a:solidFill>
                <a:latin typeface="Arial" panose="020B0604020202020204" pitchFamily="34" charset="0"/>
                <a:cs typeface="Arial" panose="020B0604020202020204" pitchFamily="34" charset="0"/>
              </a:rPr>
              <a:t>Infections</a:t>
            </a:r>
            <a:endParaRPr lang="de-DE" sz="14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381745"/>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r="10306"/>
          <a:stretch/>
        </p:blipFill>
        <p:spPr>
          <a:xfrm>
            <a:off x="1478379" y="846420"/>
            <a:ext cx="7665621" cy="5698800"/>
          </a:xfrm>
          <a:prstGeom prst="rect">
            <a:avLst/>
          </a:prstGeom>
          <a:blipFill>
            <a:blip r:embed="rId3"/>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a:latin typeface="Arial" pitchFamily="34" charset="0"/>
                <a:cs typeface="Arial" pitchFamily="34" charset="0"/>
              </a:rPr>
              <a:t>A study on patient infections and indoor air</a:t>
            </a:r>
          </a:p>
        </p:txBody>
      </p:sp>
      <p:sp>
        <p:nvSpPr>
          <p:cNvPr id="3" name="Rechteck 2"/>
          <p:cNvSpPr/>
          <p:nvPr/>
        </p:nvSpPr>
        <p:spPr bwMode="auto">
          <a:xfrm>
            <a:off x="1403648" y="836712"/>
            <a:ext cx="7740352" cy="5716488"/>
          </a:xfrm>
          <a:prstGeom prst="rect">
            <a:avLst/>
          </a:prstGeom>
          <a:solidFill>
            <a:schemeClr val="bg1">
              <a:alpha val="8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sp>
        <p:nvSpPr>
          <p:cNvPr id="7" name="Textfeld 6"/>
          <p:cNvSpPr txBox="1"/>
          <p:nvPr/>
        </p:nvSpPr>
        <p:spPr>
          <a:xfrm>
            <a:off x="432000" y="1872000"/>
            <a:ext cx="4428032" cy="2031325"/>
          </a:xfrm>
          <a:prstGeom prst="rect">
            <a:avLst/>
          </a:prstGeom>
          <a:noFill/>
        </p:spPr>
        <p:txBody>
          <a:bodyPr wrap="square" rtlCol="0">
            <a:spAutoFit/>
          </a:bodyPr>
          <a:lstStyle/>
          <a:p>
            <a:r>
              <a:rPr lang="en-US" sz="1400" dirty="0" smtClean="0">
                <a:solidFill>
                  <a:srgbClr val="006AB3"/>
                </a:solidFill>
                <a:latin typeface="Arial" panose="020B0604020202020204" pitchFamily="34" charset="0"/>
                <a:cs typeface="Arial" panose="020B0604020202020204" pitchFamily="34" charset="0"/>
              </a:rPr>
              <a:t>Conclusion</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At low relative humidity, Healthcare-Associated Infections increase</a:t>
            </a:r>
          </a:p>
          <a:p>
            <a:pPr marL="285750" indent="-285750">
              <a:buFont typeface="Wingdings" panose="05000000000000000000" pitchFamily="2" charset="2"/>
              <a:buChar char="§"/>
            </a:pPr>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Higher spread at low humidity</a:t>
            </a:r>
          </a:p>
          <a:p>
            <a:pPr marL="285750" indent="-285750">
              <a:buFont typeface="Wingdings" panose="05000000000000000000" pitchFamily="2" charset="2"/>
              <a:buChar char="§"/>
            </a:pPr>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Humidification in hospitals in necessary to protect against HAIs</a:t>
            </a:r>
            <a:endParaRPr lang="en-US" sz="14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9713336"/>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a:latin typeface="Arial" pitchFamily="34" charset="0"/>
                <a:cs typeface="Arial" pitchFamily="34" charset="0"/>
              </a:rPr>
              <a:t>Why is air humidity important for our health? </a:t>
            </a:r>
          </a:p>
        </p:txBody>
      </p:sp>
      <p:sp>
        <p:nvSpPr>
          <p:cNvPr id="3" name="Textfeld 2"/>
          <p:cNvSpPr txBox="1"/>
          <p:nvPr/>
        </p:nvSpPr>
        <p:spPr>
          <a:xfrm>
            <a:off x="432000" y="1872000"/>
            <a:ext cx="4540362" cy="2893100"/>
          </a:xfrm>
          <a:prstGeom prst="rect">
            <a:avLst/>
          </a:prstGeom>
          <a:noFill/>
        </p:spPr>
        <p:txBody>
          <a:bodyPr wrap="square" rtlCol="0">
            <a:spAutoFit/>
          </a:bodyPr>
          <a:lstStyle/>
          <a:p>
            <a:r>
              <a:rPr lang="en-US" sz="1400" dirty="0" smtClean="0">
                <a:solidFill>
                  <a:srgbClr val="006AB3"/>
                </a:solidFill>
                <a:latin typeface="Arial" panose="020B0604020202020204" pitchFamily="34" charset="0"/>
                <a:cs typeface="Arial" panose="020B0604020202020204" pitchFamily="34" charset="0"/>
              </a:rPr>
              <a:t>Lungs</a:t>
            </a:r>
          </a:p>
          <a:p>
            <a:pPr marL="285750" indent="-285750">
              <a:buFont typeface="Wingdings" panose="05000000000000000000" pitchFamily="2" charset="2"/>
              <a:buChar char="§"/>
            </a:pPr>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A</a:t>
            </a:r>
            <a:r>
              <a:rPr lang="en-US" sz="1400" dirty="0" smtClean="0">
                <a:solidFill>
                  <a:schemeClr val="bg2">
                    <a:lumMod val="75000"/>
                  </a:schemeClr>
                </a:solidFill>
                <a:latin typeface="Arial" panose="020B0604020202020204" pitchFamily="34" charset="0"/>
                <a:cs typeface="Arial" panose="020B0604020202020204" pitchFamily="34" charset="0"/>
              </a:rPr>
              <a:t>n </a:t>
            </a:r>
            <a:r>
              <a:rPr lang="en-US" sz="1400" dirty="0">
                <a:solidFill>
                  <a:schemeClr val="bg2">
                    <a:lumMod val="75000"/>
                  </a:schemeClr>
                </a:solidFill>
                <a:latin typeface="Arial" panose="020B0604020202020204" pitchFamily="34" charset="0"/>
                <a:cs typeface="Arial" panose="020B0604020202020204" pitchFamily="34" charset="0"/>
              </a:rPr>
              <a:t>average sized human at rest inhales and exhales approx. 14,000 L of air per </a:t>
            </a:r>
            <a:r>
              <a:rPr lang="en-US" sz="1400" dirty="0" smtClean="0">
                <a:solidFill>
                  <a:schemeClr val="bg2">
                    <a:lumMod val="75000"/>
                  </a:schemeClr>
                </a:solidFill>
                <a:latin typeface="Arial" panose="020B0604020202020204" pitchFamily="34" charset="0"/>
                <a:cs typeface="Arial" panose="020B0604020202020204" pitchFamily="34" charset="0"/>
              </a:rPr>
              <a:t>day</a:t>
            </a:r>
          </a:p>
          <a:p>
            <a:pPr marL="285750" indent="-285750">
              <a:buFont typeface="Wingdings" panose="05000000000000000000" pitchFamily="2" charset="2"/>
              <a:buChar char="§"/>
            </a:pPr>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I</a:t>
            </a:r>
            <a:r>
              <a:rPr lang="en-US" sz="1400" dirty="0" smtClean="0">
                <a:solidFill>
                  <a:schemeClr val="bg2">
                    <a:lumMod val="75000"/>
                  </a:schemeClr>
                </a:solidFill>
                <a:latin typeface="Arial" panose="020B0604020202020204" pitchFamily="34" charset="0"/>
                <a:cs typeface="Arial" panose="020B0604020202020204" pitchFamily="34" charset="0"/>
              </a:rPr>
              <a:t>n </a:t>
            </a:r>
            <a:r>
              <a:rPr lang="en-US" sz="1400" dirty="0">
                <a:solidFill>
                  <a:schemeClr val="bg2">
                    <a:lumMod val="75000"/>
                  </a:schemeClr>
                </a:solidFill>
                <a:latin typeface="Arial" panose="020B0604020202020204" pitchFamily="34" charset="0"/>
                <a:cs typeface="Arial" panose="020B0604020202020204" pitchFamily="34" charset="0"/>
              </a:rPr>
              <a:t>air with RH 20%, about 800 ml of water is lost through respiration and through the skin in 8 </a:t>
            </a:r>
            <a:r>
              <a:rPr lang="en-US" sz="1400" dirty="0" smtClean="0">
                <a:solidFill>
                  <a:schemeClr val="bg2">
                    <a:lumMod val="75000"/>
                  </a:schemeClr>
                </a:solidFill>
                <a:latin typeface="Arial" panose="020B0604020202020204" pitchFamily="34" charset="0"/>
                <a:cs typeface="Arial" panose="020B0604020202020204" pitchFamily="34" charset="0"/>
              </a:rPr>
              <a:t>hours</a:t>
            </a:r>
          </a:p>
          <a:p>
            <a:pPr marL="285750" indent="-285750">
              <a:buFont typeface="Wingdings" panose="05000000000000000000" pitchFamily="2" charset="2"/>
              <a:buChar char="§"/>
            </a:pPr>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A</a:t>
            </a:r>
            <a:r>
              <a:rPr lang="en-US" sz="1400" dirty="0" smtClean="0">
                <a:solidFill>
                  <a:schemeClr val="bg2">
                    <a:lumMod val="75000"/>
                  </a:schemeClr>
                </a:solidFill>
                <a:latin typeface="Arial" panose="020B0604020202020204" pitchFamily="34" charset="0"/>
                <a:cs typeface="Arial" panose="020B0604020202020204" pitchFamily="34" charset="0"/>
              </a:rPr>
              <a:t> </a:t>
            </a:r>
            <a:r>
              <a:rPr lang="en-US" sz="1400" dirty="0">
                <a:solidFill>
                  <a:schemeClr val="bg2">
                    <a:lumMod val="75000"/>
                  </a:schemeClr>
                </a:solidFill>
                <a:latin typeface="Arial" panose="020B0604020202020204" pitchFamily="34" charset="0"/>
                <a:cs typeface="Arial" panose="020B0604020202020204" pitchFamily="34" charset="0"/>
              </a:rPr>
              <a:t>50 kg person loses 1 - 2% body weight while </a:t>
            </a:r>
            <a:r>
              <a:rPr lang="en-US" sz="1400" dirty="0" smtClean="0">
                <a:solidFill>
                  <a:schemeClr val="bg2">
                    <a:lumMod val="75000"/>
                  </a:schemeClr>
                </a:solidFill>
                <a:latin typeface="Arial" panose="020B0604020202020204" pitchFamily="34" charset="0"/>
                <a:cs typeface="Arial" panose="020B0604020202020204" pitchFamily="34" charset="0"/>
              </a:rPr>
              <a:t>doing nothing</a:t>
            </a:r>
          </a:p>
          <a:p>
            <a:pPr marL="285750" indent="-285750">
              <a:buFont typeface="Wingdings" panose="05000000000000000000" pitchFamily="2" charset="2"/>
              <a:buChar char="§"/>
            </a:pPr>
            <a:endParaRPr lang="en-US" sz="1400" dirty="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B</a:t>
            </a:r>
            <a:r>
              <a:rPr lang="en-US" sz="1400" dirty="0" smtClean="0">
                <a:solidFill>
                  <a:schemeClr val="bg2">
                    <a:lumMod val="75000"/>
                  </a:schemeClr>
                </a:solidFill>
                <a:latin typeface="Arial" panose="020B0604020202020204" pitchFamily="34" charset="0"/>
                <a:cs typeface="Arial" panose="020B0604020202020204" pitchFamily="34" charset="0"/>
              </a:rPr>
              <a:t>y </a:t>
            </a:r>
            <a:r>
              <a:rPr lang="en-US" sz="1400" dirty="0">
                <a:solidFill>
                  <a:schemeClr val="bg2">
                    <a:lumMod val="75000"/>
                  </a:schemeClr>
                </a:solidFill>
                <a:latin typeface="Arial" panose="020B0604020202020204" pitchFamily="34" charset="0"/>
                <a:cs typeface="Arial" panose="020B0604020202020204" pitchFamily="34" charset="0"/>
              </a:rPr>
              <a:t>the time our body volume sensors activate thirst centers, we are already clinically dehydrated</a:t>
            </a:r>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t="8929" b="339"/>
          <a:stretch/>
        </p:blipFill>
        <p:spPr>
          <a:xfrm>
            <a:off x="4972362" y="845820"/>
            <a:ext cx="4171638" cy="5698800"/>
          </a:xfrm>
          <a:prstGeom prst="rect">
            <a:avLst/>
          </a:prstGeom>
          <a:blipFill>
            <a:blip r:embed="rId3"/>
            <a:stretch>
              <a:fillRect/>
            </a:stretch>
          </a:blipFill>
          <a:ln>
            <a:noFill/>
          </a:ln>
          <a:effectLst>
            <a:reflection endPos="0" dist="50800" dir="5400000" sy="-100000" algn="bl" rotWithShape="0"/>
          </a:effectLst>
        </p:spPr>
      </p:pic>
    </p:spTree>
    <p:extLst>
      <p:ext uri="{BB962C8B-B14F-4D97-AF65-F5344CB8AC3E}">
        <p14:creationId xmlns:p14="http://schemas.microsoft.com/office/powerpoint/2010/main" val="337889566"/>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1" r="19582"/>
          <a:stretch/>
        </p:blipFill>
        <p:spPr>
          <a:xfrm>
            <a:off x="2267744" y="848325"/>
            <a:ext cx="6876256" cy="5698800"/>
          </a:xfrm>
          <a:prstGeom prst="rect">
            <a:avLst/>
          </a:prstGeom>
          <a:blipFill>
            <a:blip r:embed="rId4"/>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endParaRPr lang="en-US" kern="0" dirty="0">
              <a:latin typeface="Arial" pitchFamily="34" charset="0"/>
              <a:cs typeface="Arial" pitchFamily="34" charset="0"/>
            </a:endParaRPr>
          </a:p>
        </p:txBody>
      </p:sp>
      <p:sp>
        <p:nvSpPr>
          <p:cNvPr id="3" name="Textfeld 2"/>
          <p:cNvSpPr txBox="1"/>
          <p:nvPr/>
        </p:nvSpPr>
        <p:spPr>
          <a:xfrm>
            <a:off x="432000" y="1872000"/>
            <a:ext cx="4428032" cy="2677656"/>
          </a:xfrm>
          <a:prstGeom prst="rect">
            <a:avLst/>
          </a:prstGeom>
          <a:noFill/>
        </p:spPr>
        <p:txBody>
          <a:bodyPr wrap="square" rtlCol="0">
            <a:spAutoFit/>
          </a:bodyPr>
          <a:lstStyle/>
          <a:p>
            <a:r>
              <a:rPr lang="en-US" sz="1400" dirty="0" smtClean="0">
                <a:solidFill>
                  <a:schemeClr val="bg2">
                    <a:lumMod val="75000"/>
                  </a:schemeClr>
                </a:solidFill>
                <a:latin typeface="Arial" panose="020B0604020202020204" pitchFamily="34" charset="0"/>
                <a:cs typeface="Arial" panose="020B0604020202020204" pitchFamily="34" charset="0"/>
              </a:rPr>
              <a:t>As you can see, air humidity has a huge effect on our </a:t>
            </a:r>
            <a:r>
              <a:rPr lang="en-US" sz="1400" dirty="0">
                <a:solidFill>
                  <a:schemeClr val="bg2">
                    <a:lumMod val="75000"/>
                  </a:schemeClr>
                </a:solidFill>
                <a:latin typeface="Arial" panose="020B0604020202020204" pitchFamily="34" charset="0"/>
                <a:cs typeface="Arial" panose="020B0604020202020204" pitchFamily="34" charset="0"/>
              </a:rPr>
              <a:t>bodies, especially on eyes, skin, </a:t>
            </a:r>
            <a:r>
              <a:rPr lang="en-US" sz="1400" dirty="0" smtClean="0">
                <a:solidFill>
                  <a:schemeClr val="bg2">
                    <a:lumMod val="75000"/>
                  </a:schemeClr>
                </a:solidFill>
                <a:latin typeface="Arial" panose="020B0604020202020204" pitchFamily="34" charset="0"/>
                <a:cs typeface="Arial" panose="020B0604020202020204" pitchFamily="34" charset="0"/>
              </a:rPr>
              <a:t>neck</a:t>
            </a:r>
            <a:r>
              <a:rPr lang="en-US" sz="1400" dirty="0">
                <a:solidFill>
                  <a:schemeClr val="bg2">
                    <a:lumMod val="75000"/>
                  </a:schemeClr>
                </a:solidFill>
                <a:latin typeface="Arial" panose="020B0604020202020204" pitchFamily="34" charset="0"/>
                <a:cs typeface="Arial" panose="020B0604020202020204" pitchFamily="34" charset="0"/>
              </a:rPr>
              <a:t>, </a:t>
            </a:r>
            <a:r>
              <a:rPr lang="en-US" sz="1400" dirty="0" smtClean="0">
                <a:solidFill>
                  <a:schemeClr val="bg2">
                    <a:lumMod val="75000"/>
                  </a:schemeClr>
                </a:solidFill>
                <a:latin typeface="Arial" panose="020B0604020202020204" pitchFamily="34" charset="0"/>
                <a:cs typeface="Arial" panose="020B0604020202020204" pitchFamily="34" charset="0"/>
              </a:rPr>
              <a:t>brain </a:t>
            </a:r>
          </a:p>
          <a:p>
            <a:r>
              <a:rPr lang="en-US" sz="1400" dirty="0" smtClean="0">
                <a:solidFill>
                  <a:schemeClr val="bg2">
                    <a:lumMod val="75000"/>
                  </a:schemeClr>
                </a:solidFill>
                <a:latin typeface="Arial" panose="020B0604020202020204" pitchFamily="34" charset="0"/>
                <a:cs typeface="Arial" panose="020B0604020202020204" pitchFamily="34" charset="0"/>
              </a:rPr>
              <a:t>and our immune system. </a:t>
            </a:r>
          </a:p>
          <a:p>
            <a:endParaRPr lang="en-US" sz="1400" dirty="0">
              <a:solidFill>
                <a:schemeClr val="bg2">
                  <a:lumMod val="75000"/>
                </a:schemeClr>
              </a:solidFill>
              <a:latin typeface="Arial" panose="020B0604020202020204" pitchFamily="34" charset="0"/>
              <a:cs typeface="Arial" panose="020B0604020202020204" pitchFamily="34" charset="0"/>
            </a:endParaRPr>
          </a:p>
          <a:p>
            <a:endParaRPr lang="en-US" sz="1400" dirty="0" smtClean="0">
              <a:solidFill>
                <a:schemeClr val="bg2">
                  <a:lumMod val="75000"/>
                </a:schemeClr>
              </a:solidFill>
              <a:latin typeface="Arial" panose="020B0604020202020204" pitchFamily="34" charset="0"/>
              <a:cs typeface="Arial" panose="020B0604020202020204" pitchFamily="34" charset="0"/>
            </a:endParaRPr>
          </a:p>
          <a:p>
            <a:r>
              <a:rPr lang="en-US" sz="1400" dirty="0" smtClean="0">
                <a:solidFill>
                  <a:schemeClr val="bg2">
                    <a:lumMod val="75000"/>
                  </a:schemeClr>
                </a:solidFill>
                <a:latin typeface="Arial" panose="020B0604020202020204" pitchFamily="34" charset="0"/>
                <a:cs typeface="Arial" panose="020B0604020202020204" pitchFamily="34" charset="0"/>
              </a:rPr>
              <a:t>Humidity also influences float duration and infectivity of aerosols. </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endParaRPr lang="en-US" sz="1400" dirty="0">
              <a:solidFill>
                <a:schemeClr val="bg2">
                  <a:lumMod val="75000"/>
                </a:schemeClr>
              </a:solidFill>
              <a:latin typeface="Arial" panose="020B0604020202020204" pitchFamily="34" charset="0"/>
              <a:cs typeface="Arial" panose="020B0604020202020204" pitchFamily="34" charset="0"/>
            </a:endParaRPr>
          </a:p>
          <a:p>
            <a:r>
              <a:rPr lang="en-US" sz="1400" dirty="0" smtClean="0">
                <a:solidFill>
                  <a:schemeClr val="bg2">
                    <a:lumMod val="75000"/>
                  </a:schemeClr>
                </a:solidFill>
                <a:latin typeface="Arial" panose="020B0604020202020204" pitchFamily="34" charset="0"/>
                <a:cs typeface="Arial" panose="020B0604020202020204" pitchFamily="34" charset="0"/>
              </a:rPr>
              <a:t>Please </a:t>
            </a:r>
            <a:r>
              <a:rPr lang="en-US" sz="1400" dirty="0">
                <a:solidFill>
                  <a:schemeClr val="bg2">
                    <a:lumMod val="75000"/>
                  </a:schemeClr>
                </a:solidFill>
                <a:latin typeface="Arial" panose="020B0604020202020204" pitchFamily="34" charset="0"/>
                <a:cs typeface="Arial" panose="020B0604020202020204" pitchFamily="34" charset="0"/>
              </a:rPr>
              <a:t>pay attention to the correct humidity </a:t>
            </a:r>
            <a:endParaRPr lang="en-US" sz="1400" dirty="0" smtClean="0">
              <a:solidFill>
                <a:schemeClr val="bg2">
                  <a:lumMod val="75000"/>
                </a:schemeClr>
              </a:solidFill>
              <a:latin typeface="Arial" panose="020B0604020202020204" pitchFamily="34" charset="0"/>
              <a:cs typeface="Arial" panose="020B0604020202020204" pitchFamily="34" charset="0"/>
            </a:endParaRPr>
          </a:p>
          <a:p>
            <a:r>
              <a:rPr lang="en-US" sz="1400" dirty="0" smtClean="0">
                <a:solidFill>
                  <a:schemeClr val="bg2">
                    <a:lumMod val="75000"/>
                  </a:schemeClr>
                </a:solidFill>
                <a:latin typeface="Arial" panose="020B0604020202020204" pitchFamily="34" charset="0"/>
                <a:cs typeface="Arial" panose="020B0604020202020204" pitchFamily="34" charset="0"/>
              </a:rPr>
              <a:t>in </a:t>
            </a:r>
            <a:r>
              <a:rPr lang="en-US" sz="1400" dirty="0">
                <a:solidFill>
                  <a:schemeClr val="bg2">
                    <a:lumMod val="75000"/>
                  </a:schemeClr>
                </a:solidFill>
                <a:latin typeface="Arial" panose="020B0604020202020204" pitchFamily="34" charset="0"/>
                <a:cs typeface="Arial" panose="020B0604020202020204" pitchFamily="34" charset="0"/>
              </a:rPr>
              <a:t>order to protect your health </a:t>
            </a:r>
            <a:endParaRPr lang="en-US" sz="1400" dirty="0" smtClean="0">
              <a:solidFill>
                <a:schemeClr val="bg2">
                  <a:lumMod val="75000"/>
                </a:schemeClr>
              </a:solidFill>
              <a:latin typeface="Arial" panose="020B0604020202020204" pitchFamily="34" charset="0"/>
              <a:cs typeface="Arial" panose="020B0604020202020204" pitchFamily="34" charset="0"/>
            </a:endParaRPr>
          </a:p>
          <a:p>
            <a:r>
              <a:rPr lang="en-US" sz="1400" dirty="0" smtClean="0">
                <a:solidFill>
                  <a:schemeClr val="bg2">
                    <a:lumMod val="75000"/>
                  </a:schemeClr>
                </a:solidFill>
                <a:latin typeface="Arial" panose="020B0604020202020204" pitchFamily="34" charset="0"/>
                <a:cs typeface="Arial" panose="020B0604020202020204" pitchFamily="34" charset="0"/>
              </a:rPr>
              <a:t>and </a:t>
            </a:r>
            <a:r>
              <a:rPr lang="en-US" sz="1400" dirty="0">
                <a:solidFill>
                  <a:schemeClr val="bg2">
                    <a:lumMod val="75000"/>
                  </a:schemeClr>
                </a:solidFill>
                <a:latin typeface="Arial" panose="020B0604020202020204" pitchFamily="34" charset="0"/>
                <a:cs typeface="Arial" panose="020B0604020202020204" pitchFamily="34" charset="0"/>
              </a:rPr>
              <a:t>that of your family!</a:t>
            </a:r>
            <a:endParaRPr lang="de-DE" dirty="0">
              <a:solidFill>
                <a:schemeClr val="bg2">
                  <a:lumMod val="75000"/>
                </a:schemeClr>
              </a:solidFill>
            </a:endParaRPr>
          </a:p>
        </p:txBody>
      </p:sp>
    </p:spTree>
    <p:extLst>
      <p:ext uri="{BB962C8B-B14F-4D97-AF65-F5344CB8AC3E}">
        <p14:creationId xmlns:p14="http://schemas.microsoft.com/office/powerpoint/2010/main" val="1318307894"/>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3394"/>
            <a:ext cx="9144000" cy="5363882"/>
          </a:xfrm>
          <a:prstGeom prst="rect">
            <a:avLst/>
          </a:prstGeom>
        </p:spPr>
      </p:pic>
      <p:sp>
        <p:nvSpPr>
          <p:cNvPr id="8" name="Rectangle 15"/>
          <p:cNvSpPr>
            <a:spLocks noChangeArrowheads="1"/>
          </p:cNvSpPr>
          <p:nvPr/>
        </p:nvSpPr>
        <p:spPr bwMode="auto">
          <a:xfrm>
            <a:off x="29471" y="2492896"/>
            <a:ext cx="7956376" cy="679201"/>
          </a:xfrm>
          <a:prstGeom prst="rect">
            <a:avLst/>
          </a:prstGeom>
          <a:noFill/>
          <a:ln w="9525">
            <a:noFill/>
            <a:miter lim="800000"/>
            <a:headEnd/>
            <a:tailEnd/>
          </a:ln>
        </p:spPr>
        <p:txBody>
          <a:bodyPr/>
          <a:lstStyle/>
          <a:p>
            <a:pPr lvl="1">
              <a:spcBef>
                <a:spcPct val="20000"/>
              </a:spcBef>
            </a:pPr>
            <a:r>
              <a:rPr lang="de-CH" sz="3000" dirty="0" err="1" smtClean="0">
                <a:solidFill>
                  <a:schemeClr val="bg1"/>
                </a:solidFill>
                <a:latin typeface="Arial" pitchFamily="34" charset="0"/>
                <a:cs typeface="Arial" pitchFamily="34" charset="0"/>
              </a:rPr>
              <a:t>Thank</a:t>
            </a:r>
            <a:r>
              <a:rPr lang="de-CH" sz="3000" dirty="0" smtClean="0">
                <a:solidFill>
                  <a:schemeClr val="bg1"/>
                </a:solidFill>
                <a:latin typeface="Arial" pitchFamily="34" charset="0"/>
                <a:cs typeface="Arial" pitchFamily="34" charset="0"/>
              </a:rPr>
              <a:t> </a:t>
            </a:r>
            <a:r>
              <a:rPr lang="de-CH" sz="3000" dirty="0" err="1" smtClean="0">
                <a:solidFill>
                  <a:schemeClr val="bg1"/>
                </a:solidFill>
                <a:latin typeface="Arial" pitchFamily="34" charset="0"/>
                <a:cs typeface="Arial" pitchFamily="34" charset="0"/>
              </a:rPr>
              <a:t>you</a:t>
            </a:r>
            <a:r>
              <a:rPr lang="de-CH" sz="3000" dirty="0" smtClean="0">
                <a:solidFill>
                  <a:schemeClr val="bg1"/>
                </a:solidFill>
                <a:latin typeface="Arial" pitchFamily="34" charset="0"/>
                <a:cs typeface="Arial" pitchFamily="34" charset="0"/>
              </a:rPr>
              <a:t> </a:t>
            </a:r>
            <a:r>
              <a:rPr lang="de-CH" sz="3000" dirty="0" err="1" smtClean="0">
                <a:solidFill>
                  <a:schemeClr val="bg1"/>
                </a:solidFill>
                <a:latin typeface="Arial" pitchFamily="34" charset="0"/>
                <a:cs typeface="Arial" pitchFamily="34" charset="0"/>
              </a:rPr>
              <a:t>for</a:t>
            </a:r>
            <a:r>
              <a:rPr lang="de-CH" sz="3000" dirty="0" smtClean="0">
                <a:solidFill>
                  <a:schemeClr val="bg1"/>
                </a:solidFill>
                <a:latin typeface="Arial" pitchFamily="34" charset="0"/>
                <a:cs typeface="Arial" pitchFamily="34" charset="0"/>
              </a:rPr>
              <a:t> </a:t>
            </a:r>
            <a:r>
              <a:rPr lang="de-CH" sz="3000" dirty="0" err="1" smtClean="0">
                <a:solidFill>
                  <a:schemeClr val="bg1"/>
                </a:solidFill>
                <a:latin typeface="Arial" pitchFamily="34" charset="0"/>
                <a:cs typeface="Arial" pitchFamily="34" charset="0"/>
              </a:rPr>
              <a:t>your</a:t>
            </a:r>
            <a:r>
              <a:rPr lang="de-CH" sz="3000" dirty="0" smtClean="0">
                <a:solidFill>
                  <a:schemeClr val="bg1"/>
                </a:solidFill>
                <a:latin typeface="Arial" pitchFamily="34" charset="0"/>
                <a:cs typeface="Arial" pitchFamily="34" charset="0"/>
              </a:rPr>
              <a:t> </a:t>
            </a:r>
            <a:r>
              <a:rPr lang="de-CH" sz="3000" dirty="0" err="1" smtClean="0">
                <a:solidFill>
                  <a:schemeClr val="bg1"/>
                </a:solidFill>
                <a:latin typeface="Arial" pitchFamily="34" charset="0"/>
                <a:cs typeface="Arial" pitchFamily="34" charset="0"/>
              </a:rPr>
              <a:t>attention</a:t>
            </a:r>
            <a:r>
              <a:rPr lang="de-CH" sz="3000" dirty="0" smtClean="0">
                <a:solidFill>
                  <a:schemeClr val="bg1"/>
                </a:solidFill>
                <a:latin typeface="Arial" pitchFamily="34" charset="0"/>
                <a:cs typeface="Arial" pitchFamily="34" charset="0"/>
              </a:rPr>
              <a:t>!</a:t>
            </a:r>
          </a:p>
          <a:p>
            <a:pPr lvl="1">
              <a:spcBef>
                <a:spcPct val="20000"/>
              </a:spcBef>
            </a:pPr>
            <a:endParaRPr lang="de-CH" sz="3000" dirty="0">
              <a:solidFill>
                <a:schemeClr val="bg1"/>
              </a:solidFill>
              <a:latin typeface="Arial" pitchFamily="34" charset="0"/>
              <a:cs typeface="Arial" pitchFamily="34" charset="0"/>
            </a:endParaRPr>
          </a:p>
          <a:p>
            <a:pPr lvl="1">
              <a:spcBef>
                <a:spcPct val="20000"/>
              </a:spcBef>
            </a:pPr>
            <a:r>
              <a:rPr lang="de-CH" dirty="0" smtClean="0">
                <a:solidFill>
                  <a:schemeClr val="bg1"/>
                </a:solidFill>
                <a:latin typeface="Arial" pitchFamily="34" charset="0"/>
                <a:cs typeface="Arial" pitchFamily="34" charset="0"/>
              </a:rPr>
              <a:t>Condair Group AG</a:t>
            </a:r>
          </a:p>
          <a:p>
            <a:pPr lvl="1">
              <a:spcBef>
                <a:spcPct val="20000"/>
              </a:spcBef>
            </a:pPr>
            <a:r>
              <a:rPr lang="de-CH" dirty="0" smtClean="0">
                <a:solidFill>
                  <a:schemeClr val="bg1"/>
                </a:solidFill>
                <a:latin typeface="Arial" pitchFamily="34" charset="0"/>
                <a:cs typeface="Arial" pitchFamily="34" charset="0"/>
              </a:rPr>
              <a:t>Talstraße 35-37</a:t>
            </a:r>
          </a:p>
          <a:p>
            <a:pPr lvl="1">
              <a:spcBef>
                <a:spcPct val="20000"/>
              </a:spcBef>
            </a:pPr>
            <a:r>
              <a:rPr lang="de-CH" dirty="0" smtClean="0">
                <a:solidFill>
                  <a:schemeClr val="bg1"/>
                </a:solidFill>
                <a:latin typeface="Arial" pitchFamily="34" charset="0"/>
                <a:cs typeface="Arial" pitchFamily="34" charset="0"/>
              </a:rPr>
              <a:t>8808 Pfäffikon</a:t>
            </a:r>
          </a:p>
          <a:p>
            <a:pPr lvl="1">
              <a:spcBef>
                <a:spcPct val="20000"/>
              </a:spcBef>
            </a:pPr>
            <a:r>
              <a:rPr lang="de-CH" dirty="0" smtClean="0">
                <a:solidFill>
                  <a:schemeClr val="bg1"/>
                </a:solidFill>
                <a:latin typeface="Arial" pitchFamily="34" charset="0"/>
                <a:cs typeface="Arial" pitchFamily="34" charset="0"/>
              </a:rPr>
              <a:t>SWITZERLAND</a:t>
            </a:r>
            <a:endParaRPr lang="de-CH" dirty="0">
              <a:solidFill>
                <a:schemeClr val="bg1"/>
              </a:solidFill>
              <a:latin typeface="Arial" pitchFamily="34" charset="0"/>
              <a:cs typeface="Arial" pitchFamily="34" charset="0"/>
            </a:endParaRPr>
          </a:p>
          <a:p>
            <a:pPr lvl="1">
              <a:spcBef>
                <a:spcPct val="20000"/>
              </a:spcBef>
            </a:pPr>
            <a:endParaRPr lang="de-CH" sz="2000" b="1" dirty="0" smtClean="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402" y="5805264"/>
            <a:ext cx="2593070" cy="504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597067"/>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Dehydration</a:t>
            </a:r>
            <a:endParaRPr lang="en-US" kern="0" dirty="0">
              <a:latin typeface="Arial" pitchFamily="34" charset="0"/>
              <a:cs typeface="Arial" pitchFamily="34" charset="0"/>
            </a:endParaRPr>
          </a:p>
        </p:txBody>
      </p:sp>
      <p:sp>
        <p:nvSpPr>
          <p:cNvPr id="3" name="Textfeld 2"/>
          <p:cNvSpPr txBox="1"/>
          <p:nvPr/>
        </p:nvSpPr>
        <p:spPr>
          <a:xfrm>
            <a:off x="432000" y="1872000"/>
            <a:ext cx="4540362" cy="2717667"/>
          </a:xfrm>
          <a:prstGeom prst="rect">
            <a:avLst/>
          </a:prstGeom>
          <a:noFill/>
        </p:spPr>
        <p:txBody>
          <a:bodyPr wrap="square" rtlCol="0">
            <a:spAutoFit/>
          </a:bodyPr>
          <a:lstStyle/>
          <a:p>
            <a:r>
              <a:rPr lang="de-DE" sz="1400" dirty="0" smtClean="0">
                <a:solidFill>
                  <a:srgbClr val="006AB3"/>
                </a:solidFill>
                <a:latin typeface="Arial" panose="020B0604020202020204" pitchFamily="34" charset="0"/>
                <a:cs typeface="Arial" panose="020B0604020202020204" pitchFamily="34" charset="0"/>
              </a:rPr>
              <a:t>Dehydration </a:t>
            </a:r>
            <a:r>
              <a:rPr lang="de-DE" sz="1400" dirty="0" err="1" smtClean="0">
                <a:solidFill>
                  <a:srgbClr val="006AB3"/>
                </a:solidFill>
                <a:latin typeface="Arial" panose="020B0604020202020204" pitchFamily="34" charset="0"/>
                <a:cs typeface="Arial" panose="020B0604020202020204" pitchFamily="34" charset="0"/>
              </a:rPr>
              <a:t>causes</a:t>
            </a:r>
            <a:r>
              <a:rPr lang="de-DE" sz="1400" dirty="0" smtClean="0">
                <a:solidFill>
                  <a:srgbClr val="006AB3"/>
                </a:solidFill>
                <a:latin typeface="Arial" panose="020B0604020202020204" pitchFamily="34" charset="0"/>
                <a:cs typeface="Arial" panose="020B0604020202020204" pitchFamily="34" charset="0"/>
              </a:rPr>
              <a:t>:</a:t>
            </a:r>
          </a:p>
          <a:p>
            <a:endParaRPr lang="de-DE" sz="1400" dirty="0" smtClean="0">
              <a:solidFill>
                <a:schemeClr val="bg2">
                  <a:lumMod val="75000"/>
                </a:schemeClr>
              </a:solidFill>
              <a:latin typeface="Arial" panose="020B0604020202020204" pitchFamily="34" charset="0"/>
              <a:cs typeface="Arial" panose="020B0604020202020204" pitchFamily="34" charset="0"/>
            </a:endParaRPr>
          </a:p>
          <a:p>
            <a:pPr marL="342900" lvl="1" indent="-342900">
              <a:spcBef>
                <a:spcPct val="20000"/>
              </a:spcBef>
              <a:spcAft>
                <a:spcPts val="500"/>
              </a:spcAft>
              <a:buClr>
                <a:schemeClr val="bg2">
                  <a:lumMod val="75000"/>
                </a:schemeClr>
              </a:buClr>
              <a:buFont typeface="Wingdings" charset="2"/>
              <a:buChar char="§"/>
            </a:pPr>
            <a:r>
              <a:rPr lang="en-US" sz="1400" dirty="0">
                <a:solidFill>
                  <a:schemeClr val="bg2">
                    <a:lumMod val="75000"/>
                  </a:schemeClr>
                </a:solidFill>
                <a:latin typeface="Arial" panose="020B0604020202020204" pitchFamily="34" charset="0"/>
                <a:cs typeface="Arial" panose="020B0604020202020204" pitchFamily="34" charset="0"/>
              </a:rPr>
              <a:t>respiratory infections</a:t>
            </a:r>
          </a:p>
          <a:p>
            <a:pPr marL="342900" lvl="1" indent="-342900">
              <a:spcBef>
                <a:spcPct val="20000"/>
              </a:spcBef>
              <a:spcAft>
                <a:spcPts val="500"/>
              </a:spcAft>
              <a:buClr>
                <a:schemeClr val="bg2">
                  <a:lumMod val="75000"/>
                </a:schemeClr>
              </a:buClr>
              <a:buFont typeface="Wingdings" charset="2"/>
              <a:buChar char="§"/>
            </a:pPr>
            <a:r>
              <a:rPr lang="en-US" sz="1400" dirty="0">
                <a:solidFill>
                  <a:schemeClr val="bg2">
                    <a:lumMod val="75000"/>
                  </a:schemeClr>
                </a:solidFill>
                <a:latin typeface="Arial" panose="020B0604020202020204" pitchFamily="34" charset="0"/>
                <a:cs typeface="Arial" panose="020B0604020202020204" pitchFamily="34" charset="0"/>
              </a:rPr>
              <a:t>asthma and allergies</a:t>
            </a:r>
          </a:p>
          <a:p>
            <a:pPr marL="342900" lvl="1" indent="-342900">
              <a:spcBef>
                <a:spcPct val="20000"/>
              </a:spcBef>
              <a:spcAft>
                <a:spcPts val="500"/>
              </a:spcAft>
              <a:buClr>
                <a:schemeClr val="bg2">
                  <a:lumMod val="75000"/>
                </a:schemeClr>
              </a:buClr>
              <a:buFont typeface="Wingdings" charset="2"/>
              <a:buChar char="§"/>
            </a:pPr>
            <a:r>
              <a:rPr lang="en-US" sz="1400" dirty="0">
                <a:solidFill>
                  <a:schemeClr val="bg2">
                    <a:lumMod val="75000"/>
                  </a:schemeClr>
                </a:solidFill>
                <a:latin typeface="Arial" panose="020B0604020202020204" pitchFamily="34" charset="0"/>
                <a:cs typeface="Arial" panose="020B0604020202020204" pitchFamily="34" charset="0"/>
              </a:rPr>
              <a:t>fatigue, weight gain</a:t>
            </a:r>
          </a:p>
          <a:p>
            <a:pPr marL="342900" lvl="1" indent="-342900">
              <a:spcBef>
                <a:spcPct val="20000"/>
              </a:spcBef>
              <a:spcAft>
                <a:spcPts val="500"/>
              </a:spcAft>
              <a:buClr>
                <a:schemeClr val="bg2">
                  <a:lumMod val="75000"/>
                </a:schemeClr>
              </a:buClr>
              <a:buFont typeface="Wingdings" charset="2"/>
              <a:buChar char="§"/>
            </a:pPr>
            <a:r>
              <a:rPr lang="en-US" sz="1400" dirty="0">
                <a:solidFill>
                  <a:schemeClr val="bg2">
                    <a:lumMod val="75000"/>
                  </a:schemeClr>
                </a:solidFill>
                <a:latin typeface="Arial" panose="020B0604020202020204" pitchFamily="34" charset="0"/>
                <a:cs typeface="Arial" panose="020B0604020202020204" pitchFamily="34" charset="0"/>
              </a:rPr>
              <a:t>constipation and digestive disorders</a:t>
            </a:r>
          </a:p>
          <a:p>
            <a:pPr marL="342900" lvl="1" indent="-342900">
              <a:spcBef>
                <a:spcPct val="20000"/>
              </a:spcBef>
              <a:spcAft>
                <a:spcPts val="500"/>
              </a:spcAft>
              <a:buClr>
                <a:schemeClr val="bg2">
                  <a:lumMod val="75000"/>
                </a:schemeClr>
              </a:buClr>
              <a:buFont typeface="Wingdings" charset="2"/>
              <a:buChar char="§"/>
            </a:pPr>
            <a:r>
              <a:rPr lang="en-US" sz="1400" dirty="0">
                <a:solidFill>
                  <a:schemeClr val="bg2">
                    <a:lumMod val="75000"/>
                  </a:schemeClr>
                </a:solidFill>
                <a:latin typeface="Arial" panose="020B0604020202020204" pitchFamily="34" charset="0"/>
                <a:cs typeface="Arial" panose="020B0604020202020204" pitchFamily="34" charset="0"/>
              </a:rPr>
              <a:t>increased cholesterol</a:t>
            </a:r>
          </a:p>
          <a:p>
            <a:pPr marL="342900" lvl="1" indent="-342900">
              <a:spcBef>
                <a:spcPct val="20000"/>
              </a:spcBef>
              <a:spcAft>
                <a:spcPts val="500"/>
              </a:spcAft>
              <a:buClr>
                <a:schemeClr val="bg2">
                  <a:lumMod val="75000"/>
                </a:schemeClr>
              </a:buClr>
              <a:buFont typeface="Wingdings" charset="2"/>
              <a:buChar char="§"/>
            </a:pPr>
            <a:r>
              <a:rPr lang="en-US" sz="1400" dirty="0">
                <a:solidFill>
                  <a:schemeClr val="bg2">
                    <a:lumMod val="75000"/>
                  </a:schemeClr>
                </a:solidFill>
                <a:latin typeface="Arial" panose="020B0604020202020204" pitchFamily="34" charset="0"/>
                <a:cs typeface="Arial" panose="020B0604020202020204" pitchFamily="34" charset="0"/>
              </a:rPr>
              <a:t>joint pain and stiffness</a:t>
            </a:r>
          </a:p>
          <a:p>
            <a:pPr marL="342900" lvl="1" indent="-342900">
              <a:spcBef>
                <a:spcPct val="20000"/>
              </a:spcBef>
              <a:spcAft>
                <a:spcPts val="500"/>
              </a:spcAft>
              <a:buClr>
                <a:schemeClr val="bg2">
                  <a:lumMod val="75000"/>
                </a:schemeClr>
              </a:buClr>
              <a:buFont typeface="Wingdings" charset="2"/>
              <a:buChar char="§"/>
            </a:pPr>
            <a:r>
              <a:rPr lang="en-US" sz="1400" dirty="0">
                <a:solidFill>
                  <a:schemeClr val="bg2">
                    <a:lumMod val="75000"/>
                  </a:schemeClr>
                </a:solidFill>
                <a:latin typeface="Arial" panose="020B0604020202020204" pitchFamily="34" charset="0"/>
                <a:cs typeface="Arial" panose="020B0604020202020204" pitchFamily="34" charset="0"/>
              </a:rPr>
              <a:t>increased blood </a:t>
            </a:r>
            <a:r>
              <a:rPr lang="en-US" sz="1400" dirty="0" smtClean="0">
                <a:solidFill>
                  <a:schemeClr val="bg2">
                    <a:lumMod val="75000"/>
                  </a:schemeClr>
                </a:solidFill>
                <a:latin typeface="Arial" panose="020B0604020202020204" pitchFamily="34" charset="0"/>
                <a:cs typeface="Arial" panose="020B0604020202020204" pitchFamily="34" charset="0"/>
              </a:rPr>
              <a:t>viscosity</a:t>
            </a:r>
            <a:endParaRPr lang="de-DE" sz="1400" dirty="0" smtClean="0">
              <a:solidFill>
                <a:schemeClr val="bg2">
                  <a:lumMod val="75000"/>
                </a:schemeClr>
              </a:solidFill>
              <a:latin typeface="Arial" panose="020B0604020202020204" pitchFamily="34" charset="0"/>
              <a:cs typeface="Arial" panose="020B0604020202020204" pitchFamily="34" charset="0"/>
            </a:endParaRPr>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t="8929" b="339"/>
          <a:stretch/>
        </p:blipFill>
        <p:spPr>
          <a:xfrm>
            <a:off x="4972362" y="845820"/>
            <a:ext cx="4171638" cy="5698800"/>
          </a:xfrm>
          <a:prstGeom prst="rect">
            <a:avLst/>
          </a:prstGeom>
          <a:blipFill>
            <a:blip r:embed="rId3"/>
            <a:stretch>
              <a:fillRect/>
            </a:stretch>
          </a:blipFill>
          <a:ln>
            <a:noFill/>
          </a:ln>
          <a:effectLst>
            <a:reflection endPos="0" dist="50800" dir="5400000" sy="-100000" algn="bl" rotWithShape="0"/>
          </a:effectLst>
        </p:spPr>
      </p:pic>
    </p:spTree>
    <p:extLst>
      <p:ext uri="{BB962C8B-B14F-4D97-AF65-F5344CB8AC3E}">
        <p14:creationId xmlns:p14="http://schemas.microsoft.com/office/powerpoint/2010/main" val="228051457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432" y="848154"/>
            <a:ext cx="7596568" cy="5697426"/>
          </a:xfrm>
          <a:prstGeom prst="rect">
            <a:avLst/>
          </a:prstGeom>
          <a:blipFill>
            <a:blip r:embed="rId3"/>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Evolution of Buildings</a:t>
            </a:r>
            <a:endParaRPr lang="en-US" kern="0" dirty="0">
              <a:latin typeface="Arial" pitchFamily="34" charset="0"/>
              <a:cs typeface="Arial" pitchFamily="34" charset="0"/>
            </a:endParaRPr>
          </a:p>
        </p:txBody>
      </p:sp>
      <p:sp>
        <p:nvSpPr>
          <p:cNvPr id="7" name="Rechteck 6"/>
          <p:cNvSpPr/>
          <p:nvPr/>
        </p:nvSpPr>
        <p:spPr bwMode="auto">
          <a:xfrm>
            <a:off x="1115616" y="842400"/>
            <a:ext cx="8575520" cy="5695200"/>
          </a:xfrm>
          <a:prstGeom prst="rect">
            <a:avLst/>
          </a:prstGeom>
          <a:solidFill>
            <a:schemeClr val="bg1">
              <a:alpha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sp>
        <p:nvSpPr>
          <p:cNvPr id="9" name="Textfeld 8"/>
          <p:cNvSpPr txBox="1"/>
          <p:nvPr/>
        </p:nvSpPr>
        <p:spPr>
          <a:xfrm>
            <a:off x="432000" y="1872000"/>
            <a:ext cx="4540362" cy="1492716"/>
          </a:xfrm>
          <a:prstGeom prst="rect">
            <a:avLst/>
          </a:prstGeom>
          <a:noFill/>
        </p:spPr>
        <p:txBody>
          <a:bodyPr wrap="square" rtlCol="0">
            <a:spAutoFit/>
          </a:bodyPr>
          <a:lstStyle/>
          <a:p>
            <a:r>
              <a:rPr lang="en-GB" sz="1400" kern="0" dirty="0">
                <a:solidFill>
                  <a:schemeClr val="bg2">
                    <a:lumMod val="75000"/>
                  </a:schemeClr>
                </a:solidFill>
                <a:latin typeface="Arial" panose="020B0604020202020204" pitchFamily="34" charset="0"/>
                <a:cs typeface="Arial" panose="020B0604020202020204" pitchFamily="34" charset="0"/>
              </a:rPr>
              <a:t>Evolution of housing technology </a:t>
            </a:r>
            <a:r>
              <a:rPr lang="en-GB" sz="1400" kern="0" dirty="0" smtClean="0">
                <a:solidFill>
                  <a:schemeClr val="bg2">
                    <a:lumMod val="75000"/>
                  </a:schemeClr>
                </a:solidFill>
                <a:latin typeface="Arial" panose="020B0604020202020204" pitchFamily="34" charset="0"/>
                <a:cs typeface="Arial" panose="020B0604020202020204" pitchFamily="34" charset="0"/>
              </a:rPr>
              <a:t>has </a:t>
            </a:r>
            <a:r>
              <a:rPr lang="en-GB" sz="1400" kern="0" dirty="0">
                <a:solidFill>
                  <a:schemeClr val="bg2">
                    <a:lumMod val="75000"/>
                  </a:schemeClr>
                </a:solidFill>
                <a:latin typeface="Arial" panose="020B0604020202020204" pitchFamily="34" charset="0"/>
                <a:cs typeface="Arial" panose="020B0604020202020204" pitchFamily="34" charset="0"/>
              </a:rPr>
              <a:t>been more important for health promotion of mankind </a:t>
            </a:r>
            <a:endParaRPr lang="en-GB" sz="1400" kern="0" dirty="0" smtClean="0">
              <a:solidFill>
                <a:schemeClr val="bg2">
                  <a:lumMod val="75000"/>
                </a:schemeClr>
              </a:solidFill>
              <a:latin typeface="Arial" panose="020B0604020202020204" pitchFamily="34" charset="0"/>
              <a:cs typeface="Arial" panose="020B0604020202020204" pitchFamily="34" charset="0"/>
            </a:endParaRPr>
          </a:p>
          <a:p>
            <a:r>
              <a:rPr lang="en-GB" sz="1400" kern="0" dirty="0" smtClean="0">
                <a:solidFill>
                  <a:schemeClr val="bg2">
                    <a:lumMod val="75000"/>
                  </a:schemeClr>
                </a:solidFill>
                <a:latin typeface="Arial" panose="020B0604020202020204" pitchFamily="34" charset="0"/>
                <a:cs typeface="Arial" panose="020B0604020202020204" pitchFamily="34" charset="0"/>
              </a:rPr>
              <a:t>in </a:t>
            </a:r>
            <a:r>
              <a:rPr lang="en-GB" sz="1400" kern="0" dirty="0">
                <a:solidFill>
                  <a:schemeClr val="bg2">
                    <a:lumMod val="75000"/>
                  </a:schemeClr>
                </a:solidFill>
                <a:latin typeface="Arial" panose="020B0604020202020204" pitchFamily="34" charset="0"/>
                <a:cs typeface="Arial" panose="020B0604020202020204" pitchFamily="34" charset="0"/>
              </a:rPr>
              <a:t>history than all medical </a:t>
            </a:r>
            <a:r>
              <a:rPr lang="en-GB" sz="1400" kern="0" dirty="0" smtClean="0">
                <a:solidFill>
                  <a:schemeClr val="bg2">
                    <a:lumMod val="75000"/>
                  </a:schemeClr>
                </a:solidFill>
                <a:latin typeface="Arial" panose="020B0604020202020204" pitchFamily="34" charset="0"/>
                <a:cs typeface="Arial" panose="020B0604020202020204" pitchFamily="34" charset="0"/>
              </a:rPr>
              <a:t>progress.</a:t>
            </a:r>
            <a:endParaRPr lang="en-GB" sz="1400" kern="0" dirty="0">
              <a:solidFill>
                <a:schemeClr val="bg2">
                  <a:lumMod val="75000"/>
                </a:schemeClr>
              </a:solidFill>
              <a:latin typeface="Arial" panose="020B0604020202020204" pitchFamily="34" charset="0"/>
              <a:cs typeface="Arial" panose="020B0604020202020204" pitchFamily="34" charset="0"/>
            </a:endParaRPr>
          </a:p>
          <a:p>
            <a:pPr>
              <a:lnSpc>
                <a:spcPct val="150000"/>
              </a:lnSpc>
            </a:pPr>
            <a:endParaRPr lang="en-US" sz="1400" dirty="0">
              <a:solidFill>
                <a:schemeClr val="bg2">
                  <a:lumMod val="75000"/>
                </a:schemeClr>
              </a:solidFill>
              <a:latin typeface="Arial" panose="020B0604020202020204" pitchFamily="34" charset="0"/>
              <a:cs typeface="Arial" panose="020B0604020202020204" pitchFamily="34" charset="0"/>
            </a:endParaRPr>
          </a:p>
          <a:p>
            <a:r>
              <a:rPr lang="en-GB" sz="1400" kern="0" dirty="0">
                <a:solidFill>
                  <a:schemeClr val="bg2">
                    <a:lumMod val="75000"/>
                  </a:schemeClr>
                </a:solidFill>
                <a:latin typeface="Arial" panose="020B0604020202020204" pitchFamily="34" charset="0"/>
                <a:cs typeface="Arial" panose="020B0604020202020204" pitchFamily="34" charset="0"/>
              </a:rPr>
              <a:t>Today’s buildings are one of the most </a:t>
            </a:r>
            <a:endParaRPr lang="en-GB" sz="1400" kern="0" dirty="0" smtClean="0">
              <a:solidFill>
                <a:schemeClr val="bg2">
                  <a:lumMod val="75000"/>
                </a:schemeClr>
              </a:solidFill>
              <a:latin typeface="Arial" panose="020B0604020202020204" pitchFamily="34" charset="0"/>
              <a:cs typeface="Arial" panose="020B0604020202020204" pitchFamily="34" charset="0"/>
            </a:endParaRPr>
          </a:p>
          <a:p>
            <a:r>
              <a:rPr lang="en-GB" sz="1400" kern="0" dirty="0" smtClean="0">
                <a:solidFill>
                  <a:schemeClr val="bg2">
                    <a:lumMod val="75000"/>
                  </a:schemeClr>
                </a:solidFill>
                <a:latin typeface="Arial" panose="020B0604020202020204" pitchFamily="34" charset="0"/>
                <a:cs typeface="Arial" panose="020B0604020202020204" pitchFamily="34" charset="0"/>
              </a:rPr>
              <a:t>important </a:t>
            </a:r>
            <a:r>
              <a:rPr lang="en-GB" sz="1400" kern="0" dirty="0">
                <a:solidFill>
                  <a:schemeClr val="bg2">
                    <a:lumMod val="75000"/>
                  </a:schemeClr>
                </a:solidFill>
                <a:latin typeface="Arial" panose="020B0604020202020204" pitchFamily="34" charset="0"/>
                <a:cs typeface="Arial" panose="020B0604020202020204" pitchFamily="34" charset="0"/>
              </a:rPr>
              <a:t>factors causing </a:t>
            </a:r>
            <a:r>
              <a:rPr lang="en-GB" sz="1400" kern="0" dirty="0" smtClean="0">
                <a:solidFill>
                  <a:schemeClr val="bg2">
                    <a:lumMod val="75000"/>
                  </a:schemeClr>
                </a:solidFill>
                <a:latin typeface="Arial" panose="020B0604020202020204" pitchFamily="34" charset="0"/>
                <a:cs typeface="Arial" panose="020B0604020202020204" pitchFamily="34" charset="0"/>
              </a:rPr>
              <a:t>disease.</a:t>
            </a:r>
            <a:endParaRPr lang="en-US" sz="14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1147503"/>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432" y="848154"/>
            <a:ext cx="7596568" cy="5697426"/>
          </a:xfrm>
          <a:prstGeom prst="rect">
            <a:avLst/>
          </a:prstGeom>
          <a:blipFill>
            <a:blip r:embed="rId3"/>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Evolution of Buildings</a:t>
            </a:r>
            <a:endParaRPr lang="en-US" kern="0" dirty="0">
              <a:latin typeface="Arial" pitchFamily="34" charset="0"/>
              <a:cs typeface="Arial" pitchFamily="34" charset="0"/>
            </a:endParaRPr>
          </a:p>
        </p:txBody>
      </p:sp>
      <p:sp>
        <p:nvSpPr>
          <p:cNvPr id="7" name="Rechteck 6"/>
          <p:cNvSpPr/>
          <p:nvPr/>
        </p:nvSpPr>
        <p:spPr bwMode="auto">
          <a:xfrm>
            <a:off x="1115616" y="842400"/>
            <a:ext cx="8575520" cy="5695200"/>
          </a:xfrm>
          <a:prstGeom prst="rect">
            <a:avLst/>
          </a:prstGeom>
          <a:solidFill>
            <a:schemeClr val="bg1">
              <a:alpha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sp>
        <p:nvSpPr>
          <p:cNvPr id="3" name="Textfeld 2"/>
          <p:cNvSpPr txBox="1"/>
          <p:nvPr/>
        </p:nvSpPr>
        <p:spPr>
          <a:xfrm>
            <a:off x="432000" y="1872000"/>
            <a:ext cx="3774240" cy="3216265"/>
          </a:xfrm>
          <a:prstGeom prst="rect">
            <a:avLst/>
          </a:prstGeom>
          <a:noFill/>
        </p:spPr>
        <p:txBody>
          <a:bodyPr wrap="square" rtlCol="0">
            <a:spAutoFit/>
          </a:bodyPr>
          <a:lstStyle/>
          <a:p>
            <a:r>
              <a:rPr lang="en-US" sz="1400" dirty="0">
                <a:solidFill>
                  <a:srgbClr val="006AB3"/>
                </a:solidFill>
                <a:latin typeface="Arial" panose="020B0604020202020204" pitchFamily="34" charset="0"/>
                <a:cs typeface="Arial" panose="020B0604020202020204" pitchFamily="34" charset="0"/>
              </a:rPr>
              <a:t>Prehistoric living </a:t>
            </a:r>
            <a:endParaRPr lang="en-US" sz="1400" dirty="0" smtClean="0">
              <a:solidFill>
                <a:srgbClr val="006AB3"/>
              </a:solidFill>
              <a:latin typeface="Arial" panose="020B0604020202020204" pitchFamily="34" charset="0"/>
              <a:cs typeface="Arial" panose="020B0604020202020204" pitchFamily="34" charset="0"/>
            </a:endParaRP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A</a:t>
            </a:r>
            <a:r>
              <a:rPr lang="en-US" sz="1400" dirty="0" smtClean="0">
                <a:solidFill>
                  <a:schemeClr val="bg2">
                    <a:lumMod val="75000"/>
                  </a:schemeClr>
                </a:solidFill>
                <a:latin typeface="Arial" panose="020B0604020202020204" pitchFamily="34" charset="0"/>
                <a:cs typeface="Arial" panose="020B0604020202020204" pitchFamily="34" charset="0"/>
              </a:rPr>
              <a:t>rea </a:t>
            </a:r>
            <a:r>
              <a:rPr lang="en-US" sz="1400" dirty="0">
                <a:solidFill>
                  <a:schemeClr val="bg2">
                    <a:lumMod val="75000"/>
                  </a:schemeClr>
                </a:solidFill>
                <a:latin typeface="Arial" panose="020B0604020202020204" pitchFamily="34" charset="0"/>
                <a:cs typeface="Arial" panose="020B0604020202020204" pitchFamily="34" charset="0"/>
              </a:rPr>
              <a:t>with open </a:t>
            </a:r>
            <a:r>
              <a:rPr lang="en-US" sz="1400" dirty="0" smtClean="0">
                <a:solidFill>
                  <a:schemeClr val="bg2">
                    <a:lumMod val="75000"/>
                  </a:schemeClr>
                </a:solidFill>
                <a:latin typeface="Arial" panose="020B0604020202020204" pitchFamily="34" charset="0"/>
                <a:cs typeface="Arial" panose="020B0604020202020204" pitchFamily="34" charset="0"/>
              </a:rPr>
              <a:t>architecture</a:t>
            </a: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U</a:t>
            </a:r>
            <a:r>
              <a:rPr lang="en-US" sz="1400" dirty="0" smtClean="0">
                <a:solidFill>
                  <a:schemeClr val="bg2">
                    <a:lumMod val="75000"/>
                  </a:schemeClr>
                </a:solidFill>
                <a:latin typeface="Arial" panose="020B0604020202020204" pitchFamily="34" charset="0"/>
                <a:cs typeface="Arial" panose="020B0604020202020204" pitchFamily="34" charset="0"/>
              </a:rPr>
              <a:t>nobstructed </a:t>
            </a:r>
            <a:r>
              <a:rPr lang="en-US" sz="1400" dirty="0">
                <a:solidFill>
                  <a:schemeClr val="bg2">
                    <a:lumMod val="75000"/>
                  </a:schemeClr>
                </a:solidFill>
                <a:latin typeface="Arial" panose="020B0604020202020204" pitchFamily="34" charset="0"/>
                <a:cs typeface="Arial" panose="020B0604020202020204" pitchFamily="34" charset="0"/>
              </a:rPr>
              <a:t>outdoor air </a:t>
            </a:r>
            <a:r>
              <a:rPr lang="en-US" sz="1400" dirty="0" smtClean="0">
                <a:solidFill>
                  <a:schemeClr val="bg2">
                    <a:lumMod val="75000"/>
                  </a:schemeClr>
                </a:solidFill>
                <a:latin typeface="Arial" panose="020B0604020202020204" pitchFamily="34" charset="0"/>
                <a:cs typeface="Arial" panose="020B0604020202020204" pitchFamily="34" charset="0"/>
              </a:rPr>
              <a:t>exchange</a:t>
            </a: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Same conditions as outside</a:t>
            </a:r>
            <a:endParaRPr lang="en-US" sz="1400" dirty="0" smtClean="0">
              <a:solidFill>
                <a:schemeClr val="bg2">
                  <a:lumMod val="75000"/>
                </a:schemeClr>
              </a:solidFill>
              <a:latin typeface="Arial" panose="020B0604020202020204" pitchFamily="34" charset="0"/>
              <a:cs typeface="Arial" panose="020B0604020202020204" pitchFamily="34" charset="0"/>
            </a:endParaRPr>
          </a:p>
          <a:p>
            <a:endParaRPr lang="en-US" sz="1400" dirty="0">
              <a:solidFill>
                <a:schemeClr val="bg2">
                  <a:lumMod val="75000"/>
                </a:schemeClr>
              </a:solidFill>
              <a:latin typeface="Arial" panose="020B0604020202020204" pitchFamily="34" charset="0"/>
              <a:cs typeface="Arial" panose="020B0604020202020204" pitchFamily="34" charset="0"/>
            </a:endParaRPr>
          </a:p>
          <a:p>
            <a:endParaRPr lang="en-US" sz="1400" dirty="0" smtClean="0">
              <a:solidFill>
                <a:schemeClr val="bg2">
                  <a:lumMod val="75000"/>
                </a:schemeClr>
              </a:solidFill>
              <a:latin typeface="Arial" panose="020B0604020202020204" pitchFamily="34" charset="0"/>
              <a:cs typeface="Arial" panose="020B0604020202020204" pitchFamily="34" charset="0"/>
            </a:endParaRPr>
          </a:p>
          <a:p>
            <a:endParaRPr lang="en-US" sz="1400" dirty="0">
              <a:solidFill>
                <a:schemeClr val="bg2">
                  <a:lumMod val="75000"/>
                </a:schemeClr>
              </a:solidFill>
              <a:latin typeface="Arial" panose="020B0604020202020204" pitchFamily="34" charset="0"/>
              <a:cs typeface="Arial" panose="020B0604020202020204" pitchFamily="34" charset="0"/>
            </a:endParaRPr>
          </a:p>
          <a:p>
            <a:endParaRPr lang="en-US" sz="1400" dirty="0" smtClean="0">
              <a:solidFill>
                <a:schemeClr val="bg2">
                  <a:lumMod val="75000"/>
                </a:schemeClr>
              </a:solidFill>
              <a:latin typeface="Arial" panose="020B0604020202020204" pitchFamily="34" charset="0"/>
              <a:cs typeface="Arial" panose="020B0604020202020204" pitchFamily="34" charset="0"/>
            </a:endParaRPr>
          </a:p>
          <a:p>
            <a:endParaRPr lang="en-US" sz="1400" dirty="0" smtClean="0">
              <a:solidFill>
                <a:schemeClr val="bg2">
                  <a:lumMod val="75000"/>
                </a:schemeClr>
              </a:solidFill>
              <a:latin typeface="Arial" panose="020B0604020202020204" pitchFamily="34" charset="0"/>
              <a:cs typeface="Arial" panose="020B0604020202020204" pitchFamily="34" charset="0"/>
            </a:endParaRPr>
          </a:p>
          <a:p>
            <a:endParaRPr lang="en-US" sz="1400" dirty="0">
              <a:solidFill>
                <a:schemeClr val="bg2">
                  <a:lumMod val="75000"/>
                </a:schemeClr>
              </a:solidFill>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9721846"/>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432" y="848154"/>
            <a:ext cx="7596568" cy="5697426"/>
          </a:xfrm>
          <a:prstGeom prst="rect">
            <a:avLst/>
          </a:prstGeom>
          <a:blipFill>
            <a:blip r:embed="rId3"/>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Evolution of Buildings</a:t>
            </a:r>
            <a:endParaRPr lang="en-US" kern="0" dirty="0">
              <a:latin typeface="Arial" pitchFamily="34" charset="0"/>
              <a:cs typeface="Arial" pitchFamily="34" charset="0"/>
            </a:endParaRPr>
          </a:p>
        </p:txBody>
      </p:sp>
      <p:sp>
        <p:nvSpPr>
          <p:cNvPr id="6" name="Rechteck 5"/>
          <p:cNvSpPr/>
          <p:nvPr/>
        </p:nvSpPr>
        <p:spPr bwMode="auto">
          <a:xfrm>
            <a:off x="1115616" y="842400"/>
            <a:ext cx="8575520" cy="5695200"/>
          </a:xfrm>
          <a:prstGeom prst="rect">
            <a:avLst/>
          </a:prstGeom>
          <a:solidFill>
            <a:schemeClr val="bg1">
              <a:alpha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sp>
        <p:nvSpPr>
          <p:cNvPr id="3" name="Textfeld 2"/>
          <p:cNvSpPr txBox="1"/>
          <p:nvPr/>
        </p:nvSpPr>
        <p:spPr>
          <a:xfrm>
            <a:off x="432000" y="1872000"/>
            <a:ext cx="3774240" cy="2031325"/>
          </a:xfrm>
          <a:prstGeom prst="rect">
            <a:avLst/>
          </a:prstGeom>
          <a:noFill/>
        </p:spPr>
        <p:txBody>
          <a:bodyPr wrap="square" rtlCol="0">
            <a:spAutoFit/>
          </a:bodyPr>
          <a:lstStyle/>
          <a:p>
            <a:r>
              <a:rPr lang="en-US" sz="1400" dirty="0" smtClean="0">
                <a:solidFill>
                  <a:srgbClr val="006AB3"/>
                </a:solidFill>
                <a:latin typeface="Arial" panose="020B0604020202020204" pitchFamily="34" charset="0"/>
                <a:cs typeface="Arial" panose="020B0604020202020204" pitchFamily="34" charset="0"/>
              </a:rPr>
              <a:t>Modern buildings</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D</a:t>
            </a:r>
            <a:r>
              <a:rPr lang="en-US" sz="1400" dirty="0" smtClean="0">
                <a:solidFill>
                  <a:schemeClr val="bg2">
                    <a:lumMod val="75000"/>
                  </a:schemeClr>
                </a:solidFill>
                <a:latin typeface="Arial" panose="020B0604020202020204" pitchFamily="34" charset="0"/>
                <a:cs typeface="Arial" panose="020B0604020202020204" pitchFamily="34" charset="0"/>
              </a:rPr>
              <a:t>ense facades</a:t>
            </a: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V</a:t>
            </a:r>
            <a:r>
              <a:rPr lang="en-US" sz="1400" dirty="0" smtClean="0">
                <a:solidFill>
                  <a:schemeClr val="bg2">
                    <a:lumMod val="75000"/>
                  </a:schemeClr>
                </a:solidFill>
                <a:latin typeface="Arial" panose="020B0604020202020204" pitchFamily="34" charset="0"/>
                <a:cs typeface="Arial" panose="020B0604020202020204" pitchFamily="34" charset="0"/>
              </a:rPr>
              <a:t>entilated </a:t>
            </a:r>
            <a:r>
              <a:rPr lang="en-US" sz="1400" dirty="0">
                <a:solidFill>
                  <a:schemeClr val="bg2">
                    <a:lumMod val="75000"/>
                  </a:schemeClr>
                </a:solidFill>
                <a:latin typeface="Arial" panose="020B0604020202020204" pitchFamily="34" charset="0"/>
                <a:cs typeface="Arial" panose="020B0604020202020204" pitchFamily="34" charset="0"/>
              </a:rPr>
              <a:t>with ventilation </a:t>
            </a:r>
            <a:r>
              <a:rPr lang="en-US" sz="1400" dirty="0" smtClean="0">
                <a:solidFill>
                  <a:schemeClr val="bg2">
                    <a:lumMod val="75000"/>
                  </a:schemeClr>
                </a:solidFill>
                <a:latin typeface="Arial" panose="020B0604020202020204" pitchFamily="34" charset="0"/>
                <a:cs typeface="Arial" panose="020B0604020202020204" pitchFamily="34" charset="0"/>
              </a:rPr>
              <a:t>systems</a:t>
            </a:r>
          </a:p>
          <a:p>
            <a:pPr marL="285750" indent="-285750">
              <a:lnSpc>
                <a:spcPct val="150000"/>
              </a:lnSpc>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A</a:t>
            </a:r>
            <a:r>
              <a:rPr lang="en-US" sz="1400" dirty="0" smtClean="0">
                <a:solidFill>
                  <a:schemeClr val="bg2">
                    <a:lumMod val="75000"/>
                  </a:schemeClr>
                </a:solidFill>
                <a:latin typeface="Arial" panose="020B0604020202020204" pitchFamily="34" charset="0"/>
                <a:cs typeface="Arial" panose="020B0604020202020204" pitchFamily="34" charset="0"/>
              </a:rPr>
              <a:t>re </a:t>
            </a:r>
            <a:r>
              <a:rPr lang="en-US" sz="1400" dirty="0">
                <a:solidFill>
                  <a:schemeClr val="bg2">
                    <a:lumMod val="75000"/>
                  </a:schemeClr>
                </a:solidFill>
                <a:latin typeface="Arial" panose="020B0604020202020204" pitchFamily="34" charset="0"/>
                <a:cs typeface="Arial" panose="020B0604020202020204" pitchFamily="34" charset="0"/>
              </a:rPr>
              <a:t>one of the most important factors causing </a:t>
            </a:r>
            <a:r>
              <a:rPr lang="en-US" sz="1400" dirty="0" smtClean="0">
                <a:solidFill>
                  <a:schemeClr val="bg2">
                    <a:lumMod val="75000"/>
                  </a:schemeClr>
                </a:solidFill>
                <a:latin typeface="Arial" panose="020B0604020202020204" pitchFamily="34" charset="0"/>
                <a:cs typeface="Arial" panose="020B0604020202020204" pitchFamily="34" charset="0"/>
              </a:rPr>
              <a:t>disease</a:t>
            </a:r>
            <a:endParaRPr lang="en-US" sz="1400" dirty="0">
              <a:latin typeface="Arial" panose="020B0604020202020204" pitchFamily="34" charset="0"/>
              <a:cs typeface="Arial" panose="020B0604020202020204" pitchFamily="34" charset="0"/>
            </a:endParaRPr>
          </a:p>
          <a:p>
            <a:endParaRPr lang="en-US"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0426670"/>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Humidity has effects on…</a:t>
            </a:r>
            <a:endParaRPr lang="en-US" kern="0" dirty="0">
              <a:latin typeface="Arial" pitchFamily="34" charset="0"/>
              <a:cs typeface="Arial" pitchFamily="34" charset="0"/>
            </a:endParaRPr>
          </a:p>
        </p:txBody>
      </p:sp>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058" y="3933056"/>
            <a:ext cx="2121412" cy="2118364"/>
          </a:xfrm>
          <a:prstGeom prst="rect">
            <a:avLst/>
          </a:prstGeom>
        </p:spPr>
      </p:pic>
      <p:pic>
        <p:nvPicPr>
          <p:cNvPr id="17" name="Grafi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284766"/>
            <a:ext cx="2121412" cy="2118364"/>
          </a:xfrm>
          <a:prstGeom prst="rect">
            <a:avLst/>
          </a:prstGeom>
        </p:spPr>
      </p:pic>
      <p:pic>
        <p:nvPicPr>
          <p:cNvPr id="18" name="Grafik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3933056"/>
            <a:ext cx="2121412" cy="2118364"/>
          </a:xfrm>
          <a:prstGeom prst="rect">
            <a:avLst/>
          </a:prstGeom>
        </p:spPr>
      </p:pic>
      <p:pic>
        <p:nvPicPr>
          <p:cNvPr id="19" name="Grafik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4058" y="1284766"/>
            <a:ext cx="2121412" cy="2118364"/>
          </a:xfrm>
          <a:prstGeom prst="rect">
            <a:avLst/>
          </a:prstGeom>
        </p:spPr>
      </p:pic>
      <p:pic>
        <p:nvPicPr>
          <p:cNvPr id="20" name="Grafik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9817" y="1284766"/>
            <a:ext cx="2121412" cy="2118364"/>
          </a:xfrm>
          <a:prstGeom prst="rect">
            <a:avLst/>
          </a:prstGeom>
        </p:spPr>
      </p:pic>
      <p:pic>
        <p:nvPicPr>
          <p:cNvPr id="21" name="Grafik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79817" y="3933056"/>
            <a:ext cx="2121412" cy="2118364"/>
          </a:xfrm>
          <a:prstGeom prst="rect">
            <a:avLst/>
          </a:prstGeom>
        </p:spPr>
      </p:pic>
      <p:sp>
        <p:nvSpPr>
          <p:cNvPr id="3" name="Textfeld 2"/>
          <p:cNvSpPr txBox="1"/>
          <p:nvPr/>
        </p:nvSpPr>
        <p:spPr>
          <a:xfrm>
            <a:off x="1547664" y="3403130"/>
            <a:ext cx="648072" cy="307777"/>
          </a:xfrm>
          <a:prstGeom prst="rect">
            <a:avLst/>
          </a:prstGeom>
          <a:noFill/>
        </p:spPr>
        <p:txBody>
          <a:bodyPr wrap="square" rtlCol="0">
            <a:spAutoFit/>
          </a:bodyPr>
          <a:lstStyle/>
          <a:p>
            <a:r>
              <a:rPr lang="de-DE" sz="1400" dirty="0" smtClean="0">
                <a:solidFill>
                  <a:schemeClr val="bg2">
                    <a:lumMod val="75000"/>
                  </a:schemeClr>
                </a:solidFill>
                <a:latin typeface="Arial" panose="020B0604020202020204" pitchFamily="34" charset="0"/>
                <a:cs typeface="Arial" panose="020B0604020202020204" pitchFamily="34" charset="0"/>
              </a:rPr>
              <a:t>Eyes</a:t>
            </a:r>
            <a:endParaRPr lang="de-DE" sz="1400" dirty="0">
              <a:solidFill>
                <a:schemeClr val="bg2">
                  <a:lumMod val="75000"/>
                </a:schemeClr>
              </a:solidFill>
              <a:latin typeface="Arial" panose="020B0604020202020204" pitchFamily="34" charset="0"/>
              <a:cs typeface="Arial" panose="020B0604020202020204" pitchFamily="34" charset="0"/>
            </a:endParaRPr>
          </a:p>
        </p:txBody>
      </p:sp>
      <p:sp>
        <p:nvSpPr>
          <p:cNvPr id="10" name="Textfeld 9"/>
          <p:cNvSpPr txBox="1"/>
          <p:nvPr/>
        </p:nvSpPr>
        <p:spPr>
          <a:xfrm>
            <a:off x="4283968" y="3403130"/>
            <a:ext cx="648072" cy="307777"/>
          </a:xfrm>
          <a:prstGeom prst="rect">
            <a:avLst/>
          </a:prstGeom>
          <a:noFill/>
        </p:spPr>
        <p:txBody>
          <a:bodyPr wrap="square" rtlCol="0">
            <a:spAutoFit/>
          </a:bodyPr>
          <a:lstStyle/>
          <a:p>
            <a:r>
              <a:rPr lang="de-DE" sz="1400" dirty="0" smtClean="0">
                <a:solidFill>
                  <a:schemeClr val="bg2">
                    <a:lumMod val="75000"/>
                  </a:schemeClr>
                </a:solidFill>
                <a:latin typeface="Arial" panose="020B0604020202020204" pitchFamily="34" charset="0"/>
                <a:cs typeface="Arial" panose="020B0604020202020204" pitchFamily="34" charset="0"/>
              </a:rPr>
              <a:t>Skin</a:t>
            </a:r>
            <a:endParaRPr lang="de-DE" sz="1400" dirty="0">
              <a:solidFill>
                <a:schemeClr val="bg2">
                  <a:lumMod val="75000"/>
                </a:schemeClr>
              </a:solidFill>
              <a:latin typeface="Arial" panose="020B0604020202020204" pitchFamily="34" charset="0"/>
              <a:cs typeface="Arial" panose="020B0604020202020204" pitchFamily="34" charset="0"/>
            </a:endParaRPr>
          </a:p>
        </p:txBody>
      </p:sp>
      <p:sp>
        <p:nvSpPr>
          <p:cNvPr id="11" name="Textfeld 10"/>
          <p:cNvSpPr txBox="1"/>
          <p:nvPr/>
        </p:nvSpPr>
        <p:spPr>
          <a:xfrm>
            <a:off x="7020272" y="3403129"/>
            <a:ext cx="648072" cy="307777"/>
          </a:xfrm>
          <a:prstGeom prst="rect">
            <a:avLst/>
          </a:prstGeom>
          <a:noFill/>
        </p:spPr>
        <p:txBody>
          <a:bodyPr wrap="square" rtlCol="0">
            <a:spAutoFit/>
          </a:bodyPr>
          <a:lstStyle/>
          <a:p>
            <a:r>
              <a:rPr lang="de-DE" sz="1400" dirty="0" smtClean="0">
                <a:solidFill>
                  <a:schemeClr val="bg2">
                    <a:lumMod val="75000"/>
                  </a:schemeClr>
                </a:solidFill>
                <a:latin typeface="Arial" panose="020B0604020202020204" pitchFamily="34" charset="0"/>
                <a:cs typeface="Arial" panose="020B0604020202020204" pitchFamily="34" charset="0"/>
              </a:rPr>
              <a:t>Neck</a:t>
            </a:r>
            <a:endParaRPr lang="de-DE" sz="1400" dirty="0">
              <a:solidFill>
                <a:schemeClr val="bg2">
                  <a:lumMod val="75000"/>
                </a:schemeClr>
              </a:solidFill>
              <a:latin typeface="Arial" panose="020B0604020202020204" pitchFamily="34" charset="0"/>
              <a:cs typeface="Arial" panose="020B0604020202020204" pitchFamily="34" charset="0"/>
            </a:endParaRPr>
          </a:p>
        </p:txBody>
      </p:sp>
      <p:sp>
        <p:nvSpPr>
          <p:cNvPr id="12" name="Textfeld 11"/>
          <p:cNvSpPr txBox="1"/>
          <p:nvPr/>
        </p:nvSpPr>
        <p:spPr>
          <a:xfrm>
            <a:off x="1492246" y="6051420"/>
            <a:ext cx="648072" cy="307777"/>
          </a:xfrm>
          <a:prstGeom prst="rect">
            <a:avLst/>
          </a:prstGeom>
          <a:noFill/>
        </p:spPr>
        <p:txBody>
          <a:bodyPr wrap="square" rtlCol="0">
            <a:spAutoFit/>
          </a:bodyPr>
          <a:lstStyle/>
          <a:p>
            <a:r>
              <a:rPr lang="de-DE" sz="1400" dirty="0" smtClean="0">
                <a:solidFill>
                  <a:schemeClr val="bg2">
                    <a:lumMod val="75000"/>
                  </a:schemeClr>
                </a:solidFill>
                <a:latin typeface="Arial" panose="020B0604020202020204" pitchFamily="34" charset="0"/>
                <a:cs typeface="Arial" panose="020B0604020202020204" pitchFamily="34" charset="0"/>
              </a:rPr>
              <a:t>Brain</a:t>
            </a:r>
            <a:endParaRPr lang="de-DE" sz="1400" dirty="0">
              <a:solidFill>
                <a:schemeClr val="bg2">
                  <a:lumMod val="75000"/>
                </a:schemeClr>
              </a:solidFill>
              <a:latin typeface="Arial" panose="020B0604020202020204" pitchFamily="34" charset="0"/>
              <a:cs typeface="Arial" panose="020B0604020202020204" pitchFamily="34" charset="0"/>
            </a:endParaRPr>
          </a:p>
        </p:txBody>
      </p:sp>
      <p:sp>
        <p:nvSpPr>
          <p:cNvPr id="13" name="Textfeld 12"/>
          <p:cNvSpPr txBox="1"/>
          <p:nvPr/>
        </p:nvSpPr>
        <p:spPr>
          <a:xfrm>
            <a:off x="3834368" y="6051419"/>
            <a:ext cx="1512168" cy="307777"/>
          </a:xfrm>
          <a:prstGeom prst="rect">
            <a:avLst/>
          </a:prstGeom>
          <a:noFill/>
        </p:spPr>
        <p:txBody>
          <a:bodyPr wrap="square" rtlCol="0">
            <a:spAutoFit/>
          </a:bodyPr>
          <a:lstStyle/>
          <a:p>
            <a:r>
              <a:rPr lang="de-DE" sz="1400" dirty="0" smtClean="0">
                <a:solidFill>
                  <a:schemeClr val="bg2">
                    <a:lumMod val="75000"/>
                  </a:schemeClr>
                </a:solidFill>
                <a:latin typeface="Arial" panose="020B0604020202020204" pitchFamily="34" charset="0"/>
                <a:cs typeface="Arial" panose="020B0604020202020204" pitchFamily="34" charset="0"/>
              </a:rPr>
              <a:t>Immune System</a:t>
            </a:r>
            <a:endParaRPr lang="de-DE" sz="1400" dirty="0">
              <a:solidFill>
                <a:schemeClr val="bg2">
                  <a:lumMod val="75000"/>
                </a:schemeClr>
              </a:solidFill>
              <a:latin typeface="Arial" panose="020B0604020202020204" pitchFamily="34" charset="0"/>
              <a:cs typeface="Arial" panose="020B0604020202020204" pitchFamily="34" charset="0"/>
            </a:endParaRPr>
          </a:p>
        </p:txBody>
      </p:sp>
      <p:sp>
        <p:nvSpPr>
          <p:cNvPr id="14" name="Textfeld 13"/>
          <p:cNvSpPr txBox="1"/>
          <p:nvPr/>
        </p:nvSpPr>
        <p:spPr>
          <a:xfrm>
            <a:off x="6804248" y="6051419"/>
            <a:ext cx="1008112" cy="307777"/>
          </a:xfrm>
          <a:prstGeom prst="rect">
            <a:avLst/>
          </a:prstGeom>
          <a:noFill/>
        </p:spPr>
        <p:txBody>
          <a:bodyPr wrap="square" rtlCol="0">
            <a:spAutoFit/>
          </a:bodyPr>
          <a:lstStyle/>
          <a:p>
            <a:r>
              <a:rPr lang="de-DE" sz="1400" dirty="0" smtClean="0">
                <a:solidFill>
                  <a:schemeClr val="bg2">
                    <a:lumMod val="75000"/>
                  </a:schemeClr>
                </a:solidFill>
                <a:latin typeface="Arial" panose="020B0604020202020204" pitchFamily="34" charset="0"/>
                <a:cs typeface="Arial" panose="020B0604020202020204" pitchFamily="34" charset="0"/>
              </a:rPr>
              <a:t>Aerosols</a:t>
            </a:r>
            <a:endParaRPr lang="de-DE" sz="1400" dirty="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8495122"/>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t="4995" r="11776" b="4287"/>
          <a:stretch/>
        </p:blipFill>
        <p:spPr>
          <a:xfrm>
            <a:off x="1591796" y="846420"/>
            <a:ext cx="7559824" cy="5698800"/>
          </a:xfrm>
          <a:prstGeom prst="rect">
            <a:avLst/>
          </a:prstGeom>
          <a:blipFill>
            <a:blip r:embed="rId3"/>
            <a:stretch>
              <a:fillRect/>
            </a:stretch>
          </a:blipFill>
          <a:ln>
            <a:noFill/>
          </a:ln>
          <a:effectLst>
            <a:reflection endPos="0" dist="50800" dir="5400000" sy="-100000" algn="bl" rotWithShape="0"/>
          </a:effectLst>
        </p:spPr>
      </p:pic>
      <p:sp>
        <p:nvSpPr>
          <p:cNvPr id="2" name="Rectangle 1026"/>
          <p:cNvSpPr txBox="1">
            <a:spLocks noChangeArrowheads="1"/>
          </p:cNvSpPr>
          <p:nvPr/>
        </p:nvSpPr>
        <p:spPr>
          <a:xfrm>
            <a:off x="457200" y="235496"/>
            <a:ext cx="6707088" cy="457200"/>
          </a:xfrm>
          <a:prstGeom prst="rect">
            <a:avLst/>
          </a:prstGeom>
        </p:spPr>
        <p:txBody>
          <a:bodyPr/>
          <a:lstStyle>
            <a:lvl1pPr algn="l" rtl="0" eaLnBrk="0" fontAlgn="base" hangingPunct="0">
              <a:lnSpc>
                <a:spcPct val="90000"/>
              </a:lnSpc>
              <a:spcBef>
                <a:spcPct val="50000"/>
              </a:spcBef>
              <a:spcAft>
                <a:spcPct val="0"/>
              </a:spcAft>
              <a:defRPr sz="2400">
                <a:solidFill>
                  <a:schemeClr val="bg1"/>
                </a:solidFill>
                <a:latin typeface="+mj-lt"/>
                <a:ea typeface="+mj-ea"/>
                <a:cs typeface="+mj-cs"/>
              </a:defRPr>
            </a:lvl1pPr>
            <a:lvl2pPr algn="l" rtl="0" eaLnBrk="0" fontAlgn="base" hangingPunct="0">
              <a:lnSpc>
                <a:spcPct val="90000"/>
              </a:lnSpc>
              <a:spcBef>
                <a:spcPct val="50000"/>
              </a:spcBef>
              <a:spcAft>
                <a:spcPct val="0"/>
              </a:spcAft>
              <a:defRPr sz="2400">
                <a:solidFill>
                  <a:schemeClr val="bg1"/>
                </a:solidFill>
                <a:latin typeface="TheSans B3 Light" pitchFamily="50" charset="0"/>
              </a:defRPr>
            </a:lvl2pPr>
            <a:lvl3pPr algn="l" rtl="0" eaLnBrk="0" fontAlgn="base" hangingPunct="0">
              <a:lnSpc>
                <a:spcPct val="90000"/>
              </a:lnSpc>
              <a:spcBef>
                <a:spcPct val="50000"/>
              </a:spcBef>
              <a:spcAft>
                <a:spcPct val="0"/>
              </a:spcAft>
              <a:defRPr sz="2400">
                <a:solidFill>
                  <a:schemeClr val="bg1"/>
                </a:solidFill>
                <a:latin typeface="TheSans B3 Light" pitchFamily="50" charset="0"/>
              </a:defRPr>
            </a:lvl3pPr>
            <a:lvl4pPr algn="l" rtl="0" eaLnBrk="0" fontAlgn="base" hangingPunct="0">
              <a:lnSpc>
                <a:spcPct val="90000"/>
              </a:lnSpc>
              <a:spcBef>
                <a:spcPct val="50000"/>
              </a:spcBef>
              <a:spcAft>
                <a:spcPct val="0"/>
              </a:spcAft>
              <a:defRPr sz="2400">
                <a:solidFill>
                  <a:schemeClr val="bg1"/>
                </a:solidFill>
                <a:latin typeface="TheSans B3 Light" pitchFamily="50" charset="0"/>
              </a:defRPr>
            </a:lvl4pPr>
            <a:lvl5pPr algn="l" rtl="0" eaLnBrk="0" fontAlgn="base" hangingPunct="0">
              <a:lnSpc>
                <a:spcPct val="90000"/>
              </a:lnSpc>
              <a:spcBef>
                <a:spcPct val="50000"/>
              </a:spcBef>
              <a:spcAft>
                <a:spcPct val="0"/>
              </a:spcAft>
              <a:defRPr sz="2400">
                <a:solidFill>
                  <a:schemeClr val="bg1"/>
                </a:solidFill>
                <a:latin typeface="TheSans B3 Light" pitchFamily="50" charset="0"/>
              </a:defRPr>
            </a:lvl5pPr>
            <a:lvl6pPr marL="457200" algn="l" rtl="0" fontAlgn="base">
              <a:lnSpc>
                <a:spcPct val="90000"/>
              </a:lnSpc>
              <a:spcBef>
                <a:spcPct val="50000"/>
              </a:spcBef>
              <a:spcAft>
                <a:spcPct val="0"/>
              </a:spcAft>
              <a:defRPr sz="2400">
                <a:solidFill>
                  <a:schemeClr val="bg1"/>
                </a:solidFill>
                <a:latin typeface="TheSans B3 Light" pitchFamily="50" charset="0"/>
              </a:defRPr>
            </a:lvl6pPr>
            <a:lvl7pPr marL="914400" algn="l" rtl="0" fontAlgn="base">
              <a:lnSpc>
                <a:spcPct val="90000"/>
              </a:lnSpc>
              <a:spcBef>
                <a:spcPct val="50000"/>
              </a:spcBef>
              <a:spcAft>
                <a:spcPct val="0"/>
              </a:spcAft>
              <a:defRPr sz="2400">
                <a:solidFill>
                  <a:schemeClr val="bg1"/>
                </a:solidFill>
                <a:latin typeface="TheSans B3 Light" pitchFamily="50" charset="0"/>
              </a:defRPr>
            </a:lvl7pPr>
            <a:lvl8pPr marL="1371600" algn="l" rtl="0" fontAlgn="base">
              <a:lnSpc>
                <a:spcPct val="90000"/>
              </a:lnSpc>
              <a:spcBef>
                <a:spcPct val="50000"/>
              </a:spcBef>
              <a:spcAft>
                <a:spcPct val="0"/>
              </a:spcAft>
              <a:defRPr sz="2400">
                <a:solidFill>
                  <a:schemeClr val="bg1"/>
                </a:solidFill>
                <a:latin typeface="TheSans B3 Light" pitchFamily="50" charset="0"/>
              </a:defRPr>
            </a:lvl8pPr>
            <a:lvl9pPr marL="1828800" algn="l" rtl="0" fontAlgn="base">
              <a:lnSpc>
                <a:spcPct val="90000"/>
              </a:lnSpc>
              <a:spcBef>
                <a:spcPct val="50000"/>
              </a:spcBef>
              <a:spcAft>
                <a:spcPct val="0"/>
              </a:spcAft>
              <a:defRPr sz="2400">
                <a:solidFill>
                  <a:schemeClr val="bg1"/>
                </a:solidFill>
                <a:latin typeface="TheSans B3 Light" pitchFamily="50" charset="0"/>
              </a:defRPr>
            </a:lvl9pPr>
          </a:lstStyle>
          <a:p>
            <a:pPr eaLnBrk="1" hangingPunct="1"/>
            <a:r>
              <a:rPr lang="en-US" kern="0" dirty="0" smtClean="0">
                <a:latin typeface="Arial" pitchFamily="34" charset="0"/>
                <a:cs typeface="Arial" pitchFamily="34" charset="0"/>
              </a:rPr>
              <a:t>Eyes</a:t>
            </a:r>
            <a:endParaRPr lang="en-US" kern="0" dirty="0">
              <a:latin typeface="Arial" pitchFamily="34" charset="0"/>
              <a:cs typeface="Arial" pitchFamily="34" charset="0"/>
            </a:endParaRPr>
          </a:p>
        </p:txBody>
      </p:sp>
      <p:sp>
        <p:nvSpPr>
          <p:cNvPr id="7" name="Rechteck 6"/>
          <p:cNvSpPr/>
          <p:nvPr/>
        </p:nvSpPr>
        <p:spPr bwMode="auto">
          <a:xfrm>
            <a:off x="2627784" y="842400"/>
            <a:ext cx="7063352" cy="5695200"/>
          </a:xfrm>
          <a:prstGeom prst="rect">
            <a:avLst/>
          </a:prstGeom>
          <a:solidFill>
            <a:schemeClr val="bg1">
              <a:alpha val="1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000" b="0" i="0" u="none" strike="noStrike" cap="none" normalizeH="0" baseline="0" smtClean="0">
              <a:ln>
                <a:noFill/>
              </a:ln>
              <a:solidFill>
                <a:schemeClr val="tx1"/>
              </a:solidFill>
              <a:effectLst/>
              <a:latin typeface="Arial" charset="0"/>
            </a:endParaRPr>
          </a:p>
        </p:txBody>
      </p:sp>
      <p:sp>
        <p:nvSpPr>
          <p:cNvPr id="6" name="Textfeld 5"/>
          <p:cNvSpPr txBox="1"/>
          <p:nvPr/>
        </p:nvSpPr>
        <p:spPr>
          <a:xfrm>
            <a:off x="432000" y="1872000"/>
            <a:ext cx="4176464" cy="3539430"/>
          </a:xfrm>
          <a:prstGeom prst="rect">
            <a:avLst/>
          </a:prstGeom>
          <a:noFill/>
        </p:spPr>
        <p:txBody>
          <a:bodyPr wrap="square" rtlCol="0">
            <a:spAutoFit/>
          </a:bodyPr>
          <a:lstStyle/>
          <a:p>
            <a:r>
              <a:rPr lang="en-US" sz="1400" dirty="0">
                <a:solidFill>
                  <a:srgbClr val="006AB3"/>
                </a:solidFill>
                <a:latin typeface="Arial" panose="020B0604020202020204" pitchFamily="34" charset="0"/>
                <a:cs typeface="Arial" panose="020B0604020202020204" pitchFamily="34" charset="0"/>
              </a:rPr>
              <a:t>The dry eye effect</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Function: protect </a:t>
            </a:r>
            <a:r>
              <a:rPr lang="en-US" sz="1400" dirty="0">
                <a:solidFill>
                  <a:schemeClr val="bg2">
                    <a:lumMod val="75000"/>
                  </a:schemeClr>
                </a:solidFill>
                <a:latin typeface="Arial" panose="020B0604020202020204" pitchFamily="34" charset="0"/>
                <a:cs typeface="Arial" panose="020B0604020202020204" pitchFamily="34" charset="0"/>
              </a:rPr>
              <a:t>the surface of the eye </a:t>
            </a:r>
            <a:r>
              <a:rPr lang="en-US" sz="1400" dirty="0" smtClean="0">
                <a:solidFill>
                  <a:schemeClr val="bg2">
                    <a:lumMod val="75000"/>
                  </a:schemeClr>
                </a:solidFill>
                <a:latin typeface="Arial" panose="020B0604020202020204" pitchFamily="34" charset="0"/>
                <a:cs typeface="Arial" panose="020B0604020202020204" pitchFamily="34" charset="0"/>
              </a:rPr>
              <a:t>from the </a:t>
            </a:r>
            <a:r>
              <a:rPr lang="en-US" sz="1400" dirty="0">
                <a:solidFill>
                  <a:schemeClr val="bg2">
                    <a:lumMod val="75000"/>
                  </a:schemeClr>
                </a:solidFill>
                <a:latin typeface="Arial" panose="020B0604020202020204" pitchFamily="34" charset="0"/>
                <a:cs typeface="Arial" panose="020B0604020202020204" pitchFamily="34" charset="0"/>
              </a:rPr>
              <a:t>impact of the surrounding </a:t>
            </a:r>
            <a:r>
              <a:rPr lang="en-US" sz="1400" dirty="0" smtClean="0">
                <a:solidFill>
                  <a:schemeClr val="bg2">
                    <a:lumMod val="75000"/>
                  </a:schemeClr>
                </a:solidFill>
                <a:latin typeface="Arial" panose="020B0604020202020204" pitchFamily="34" charset="0"/>
                <a:cs typeface="Arial" panose="020B0604020202020204" pitchFamily="34" charset="0"/>
              </a:rPr>
              <a:t>environment</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a:solidFill>
                  <a:schemeClr val="bg2">
                    <a:lumMod val="75000"/>
                  </a:schemeClr>
                </a:solidFill>
                <a:latin typeface="Arial" panose="020B0604020202020204" pitchFamily="34" charset="0"/>
                <a:cs typeface="Arial" panose="020B0604020202020204" pitchFamily="34" charset="0"/>
              </a:rPr>
              <a:t>Excessively dry air leads </a:t>
            </a:r>
            <a:r>
              <a:rPr lang="en-US" sz="1400" dirty="0" smtClean="0">
                <a:solidFill>
                  <a:schemeClr val="bg2">
                    <a:lumMod val="75000"/>
                  </a:schemeClr>
                </a:solidFill>
                <a:latin typeface="Arial" panose="020B0604020202020204" pitchFamily="34" charset="0"/>
                <a:cs typeface="Arial" panose="020B0604020202020204" pitchFamily="34" charset="0"/>
              </a:rPr>
              <a:t>to increased </a:t>
            </a:r>
            <a:r>
              <a:rPr lang="en-US" sz="1400" dirty="0">
                <a:solidFill>
                  <a:schemeClr val="bg2">
                    <a:lumMod val="75000"/>
                  </a:schemeClr>
                </a:solidFill>
                <a:latin typeface="Arial" panose="020B0604020202020204" pitchFamily="34" charset="0"/>
                <a:cs typeface="Arial" panose="020B0604020202020204" pitchFamily="34" charset="0"/>
              </a:rPr>
              <a:t>evaporation</a:t>
            </a:r>
          </a:p>
          <a:p>
            <a:endParaRPr lang="en-US" sz="1400" dirty="0" smtClean="0">
              <a:solidFill>
                <a:schemeClr val="bg2">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dirty="0" smtClean="0">
                <a:solidFill>
                  <a:schemeClr val="bg2">
                    <a:lumMod val="75000"/>
                  </a:schemeClr>
                </a:solidFill>
                <a:latin typeface="Arial" panose="020B0604020202020204" pitchFamily="34" charset="0"/>
                <a:cs typeface="Arial" panose="020B0604020202020204" pitchFamily="34" charset="0"/>
              </a:rPr>
              <a:t>Symptoms include swollen </a:t>
            </a:r>
            <a:r>
              <a:rPr lang="en-US" sz="1400" dirty="0">
                <a:solidFill>
                  <a:schemeClr val="bg2">
                    <a:lumMod val="75000"/>
                  </a:schemeClr>
                </a:solidFill>
                <a:latin typeface="Arial" panose="020B0604020202020204" pitchFamily="34" charset="0"/>
                <a:cs typeface="Arial" panose="020B0604020202020204" pitchFamily="34" charset="0"/>
              </a:rPr>
              <a:t>eyelids, redness, foreign </a:t>
            </a:r>
            <a:r>
              <a:rPr lang="en-US" sz="1400" dirty="0" smtClean="0">
                <a:solidFill>
                  <a:schemeClr val="bg2">
                    <a:lumMod val="75000"/>
                  </a:schemeClr>
                </a:solidFill>
                <a:latin typeface="Arial" panose="020B0604020202020204" pitchFamily="34" charset="0"/>
                <a:cs typeface="Arial" panose="020B0604020202020204" pitchFamily="34" charset="0"/>
              </a:rPr>
              <a:t>body sensation</a:t>
            </a:r>
            <a:r>
              <a:rPr lang="en-US" sz="1400" dirty="0">
                <a:solidFill>
                  <a:schemeClr val="bg2">
                    <a:lumMod val="75000"/>
                  </a:schemeClr>
                </a:solidFill>
                <a:latin typeface="Arial" panose="020B0604020202020204" pitchFamily="34" charset="0"/>
                <a:cs typeface="Arial" panose="020B0604020202020204" pitchFamily="34" charset="0"/>
              </a:rPr>
              <a:t>, burning, and </a:t>
            </a:r>
            <a:r>
              <a:rPr lang="en-US" sz="1400" dirty="0" smtClean="0">
                <a:solidFill>
                  <a:schemeClr val="bg2">
                    <a:lumMod val="75000"/>
                  </a:schemeClr>
                </a:solidFill>
                <a:latin typeface="Arial" panose="020B0604020202020204" pitchFamily="34" charset="0"/>
                <a:cs typeface="Arial" panose="020B0604020202020204" pitchFamily="34" charset="0"/>
              </a:rPr>
              <a:t>excessive sensitivity </a:t>
            </a:r>
            <a:r>
              <a:rPr lang="en-US" sz="1400" dirty="0">
                <a:solidFill>
                  <a:schemeClr val="bg2">
                    <a:lumMod val="75000"/>
                  </a:schemeClr>
                </a:solidFill>
                <a:latin typeface="Arial" panose="020B0604020202020204" pitchFamily="34" charset="0"/>
                <a:cs typeface="Arial" panose="020B0604020202020204" pitchFamily="34" charset="0"/>
              </a:rPr>
              <a:t>to </a:t>
            </a:r>
            <a:r>
              <a:rPr lang="en-US" sz="1400" dirty="0" smtClean="0">
                <a:solidFill>
                  <a:schemeClr val="bg2">
                    <a:lumMod val="75000"/>
                  </a:schemeClr>
                </a:solidFill>
                <a:latin typeface="Arial" panose="020B0604020202020204" pitchFamily="34" charset="0"/>
                <a:cs typeface="Arial" panose="020B0604020202020204" pitchFamily="34" charset="0"/>
              </a:rPr>
              <a:t>light</a:t>
            </a:r>
            <a:endParaRPr lang="en-US" sz="1400" dirty="0">
              <a:solidFill>
                <a:schemeClr val="bg2">
                  <a:lumMod val="75000"/>
                </a:schemeClr>
              </a:solidFill>
              <a:latin typeface="Arial" panose="020B0604020202020204" pitchFamily="34" charset="0"/>
              <a:cs typeface="Arial" panose="020B0604020202020204" pitchFamily="34" charset="0"/>
            </a:endParaRPr>
          </a:p>
          <a:p>
            <a:endParaRPr lang="en-US" sz="1400" dirty="0" smtClean="0">
              <a:solidFill>
                <a:schemeClr val="bg2">
                  <a:lumMod val="75000"/>
                </a:schemeClr>
              </a:solidFill>
              <a:latin typeface="Arial" panose="020B0604020202020204" pitchFamily="34" charset="0"/>
              <a:cs typeface="Arial" panose="020B0604020202020204" pitchFamily="34" charset="0"/>
              <a:sym typeface="Wingdings" panose="05000000000000000000" pitchFamily="2" charset="2"/>
            </a:endParaRPr>
          </a:p>
          <a:p>
            <a:pPr marL="742950" lvl="1" indent="-285750">
              <a:buFont typeface="Wingdings" panose="05000000000000000000" pitchFamily="2" charset="2"/>
              <a:buChar char="à"/>
            </a:pPr>
            <a:r>
              <a:rPr lang="en-US" sz="1400" dirty="0" smtClean="0">
                <a:solidFill>
                  <a:schemeClr val="bg2">
                    <a:lumMod val="75000"/>
                  </a:schemeClr>
                </a:solidFill>
                <a:latin typeface="Arial" panose="020B0604020202020204" pitchFamily="34" charset="0"/>
                <a:cs typeface="Arial" panose="020B0604020202020204" pitchFamily="34" charset="0"/>
              </a:rPr>
              <a:t>increased irritation, inflammation and</a:t>
            </a:r>
          </a:p>
          <a:p>
            <a:pPr lvl="1"/>
            <a:r>
              <a:rPr lang="en-US" sz="1400" dirty="0" smtClean="0">
                <a:solidFill>
                  <a:schemeClr val="bg2">
                    <a:lumMod val="75000"/>
                  </a:schemeClr>
                </a:solidFill>
                <a:latin typeface="Arial" panose="020B0604020202020204" pitchFamily="34" charset="0"/>
                <a:cs typeface="Arial" panose="020B0604020202020204" pitchFamily="34" charset="0"/>
              </a:rPr>
              <a:t>serious damage to </a:t>
            </a:r>
            <a:r>
              <a:rPr lang="en-US" sz="1400" dirty="0">
                <a:solidFill>
                  <a:schemeClr val="bg2">
                    <a:lumMod val="75000"/>
                  </a:schemeClr>
                </a:solidFill>
                <a:latin typeface="Arial" panose="020B0604020202020204" pitchFamily="34" charset="0"/>
                <a:cs typeface="Arial" panose="020B0604020202020204" pitchFamily="34" charset="0"/>
              </a:rPr>
              <a:t>the </a:t>
            </a:r>
            <a:r>
              <a:rPr lang="en-US" sz="1400" dirty="0" smtClean="0">
                <a:solidFill>
                  <a:schemeClr val="bg2">
                    <a:lumMod val="75000"/>
                  </a:schemeClr>
                </a:solidFill>
                <a:latin typeface="Arial" panose="020B0604020202020204" pitchFamily="34" charset="0"/>
                <a:cs typeface="Arial" panose="020B0604020202020204" pitchFamily="34" charset="0"/>
              </a:rPr>
              <a:t>eyes</a:t>
            </a:r>
            <a:endParaRPr lang="en-US" sz="1400" dirty="0">
              <a:solidFill>
                <a:schemeClr val="bg2">
                  <a:lumMod val="75000"/>
                </a:schemeClr>
              </a:solidFill>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de-DE" sz="1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594497"/>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Standarddesign">
  <a:themeElements>
    <a:clrScheme name="">
      <a:dk1>
        <a:srgbClr val="000000"/>
      </a:dk1>
      <a:lt1>
        <a:srgbClr val="FFFFFF"/>
      </a:lt1>
      <a:dk2>
        <a:srgbClr val="000000"/>
      </a:dk2>
      <a:lt2>
        <a:srgbClr val="808080"/>
      </a:lt2>
      <a:accent1>
        <a:srgbClr val="5FA8E2"/>
      </a:accent1>
      <a:accent2>
        <a:srgbClr val="11203F"/>
      </a:accent2>
      <a:accent3>
        <a:srgbClr val="FFFFFF"/>
      </a:accent3>
      <a:accent4>
        <a:srgbClr val="000000"/>
      </a:accent4>
      <a:accent5>
        <a:srgbClr val="B6D1EE"/>
      </a:accent5>
      <a:accent6>
        <a:srgbClr val="0E1C38"/>
      </a:accent6>
      <a:hlink>
        <a:srgbClr val="BEDFF4"/>
      </a:hlink>
      <a:folHlink>
        <a:srgbClr val="ADADAD"/>
      </a:folHlink>
    </a:clrScheme>
    <a:fontScheme name="Standarddesign">
      <a:majorFont>
        <a:latin typeface="TheSans B3 Light"/>
        <a:ea typeface=""/>
        <a:cs typeface=""/>
      </a:majorFont>
      <a:minorFont>
        <a:latin typeface="TheSans B3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rddesign 13">
        <a:dk1>
          <a:srgbClr val="000000"/>
        </a:dk1>
        <a:lt1>
          <a:srgbClr val="FFFFFF"/>
        </a:lt1>
        <a:dk2>
          <a:srgbClr val="000000"/>
        </a:dk2>
        <a:lt2>
          <a:srgbClr val="808080"/>
        </a:lt2>
        <a:accent1>
          <a:srgbClr val="7EAFD4"/>
        </a:accent1>
        <a:accent2>
          <a:srgbClr val="333399"/>
        </a:accent2>
        <a:accent3>
          <a:srgbClr val="FFFFFF"/>
        </a:accent3>
        <a:accent4>
          <a:srgbClr val="000000"/>
        </a:accent4>
        <a:accent5>
          <a:srgbClr val="C0D4E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14">
        <a:dk1>
          <a:srgbClr val="000000"/>
        </a:dk1>
        <a:lt1>
          <a:srgbClr val="FFFFFF"/>
        </a:lt1>
        <a:dk2>
          <a:srgbClr val="000000"/>
        </a:dk2>
        <a:lt2>
          <a:srgbClr val="808080"/>
        </a:lt2>
        <a:accent1>
          <a:srgbClr val="7EAFD4"/>
        </a:accent1>
        <a:accent2>
          <a:srgbClr val="11203F"/>
        </a:accent2>
        <a:accent3>
          <a:srgbClr val="FFFFFF"/>
        </a:accent3>
        <a:accent4>
          <a:srgbClr val="000000"/>
        </a:accent4>
        <a:accent5>
          <a:srgbClr val="C0D4E6"/>
        </a:accent5>
        <a:accent6>
          <a:srgbClr val="0E1C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15">
        <a:dk1>
          <a:srgbClr val="000000"/>
        </a:dk1>
        <a:lt1>
          <a:srgbClr val="FFFFFF"/>
        </a:lt1>
        <a:dk2>
          <a:srgbClr val="000000"/>
        </a:dk2>
        <a:lt2>
          <a:srgbClr val="808080"/>
        </a:lt2>
        <a:accent1>
          <a:srgbClr val="7EAFD4"/>
        </a:accent1>
        <a:accent2>
          <a:srgbClr val="11203F"/>
        </a:accent2>
        <a:accent3>
          <a:srgbClr val="FFFFFF"/>
        </a:accent3>
        <a:accent4>
          <a:srgbClr val="000000"/>
        </a:accent4>
        <a:accent5>
          <a:srgbClr val="C0D4E6"/>
        </a:accent5>
        <a:accent6>
          <a:srgbClr val="0E1C38"/>
        </a:accent6>
        <a:hlink>
          <a:srgbClr val="BDD6E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DisplayMode>DisplayMode_Single</DisplayMode>
</file>

<file path=customXml/itemProps1.xml><?xml version="1.0" encoding="utf-8"?>
<ds:datastoreItem xmlns:ds="http://schemas.openxmlformats.org/officeDocument/2006/customXml" ds:itemID="{439C1D0D-566A-4651-80CA-542315138A07}">
  <ds:schemaRefs/>
</ds:datastoreItem>
</file>

<file path=docProps/app.xml><?xml version="1.0" encoding="utf-8"?>
<Properties xmlns="http://schemas.openxmlformats.org/officeDocument/2006/extended-properties" xmlns:vt="http://schemas.openxmlformats.org/officeDocument/2006/docPropsVTypes">
  <Template/>
  <TotalTime>0</TotalTime>
  <Words>1643</Words>
  <Application>Microsoft Office PowerPoint</Application>
  <PresentationFormat>On-screen Show (4:3)</PresentationFormat>
  <Paragraphs>296</Paragraphs>
  <Slides>31</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Georgia</vt:lpstr>
      <vt:lpstr>TheSans B3 Light</vt:lpstr>
      <vt:lpstr>Wingdings</vt:lpstr>
      <vt:lpstr>Standarddesign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Walter Meier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Benndorf, Frank</dc:creator>
  <cp:lastModifiedBy>Cassidy Naomi</cp:lastModifiedBy>
  <cp:revision>346</cp:revision>
  <cp:lastPrinted>2017-06-06T09:16:18Z</cp:lastPrinted>
  <dcterms:created xsi:type="dcterms:W3CDTF">2013-08-22T10:05:12Z</dcterms:created>
  <dcterms:modified xsi:type="dcterms:W3CDTF">2017-08-21T12:19:46Z</dcterms:modified>
</cp:coreProperties>
</file>